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4"/>
  </p:sldMasterIdLst>
  <p:sldIdLst>
    <p:sldId id="256" r:id="rId5"/>
    <p:sldId id="257" r:id="rId6"/>
    <p:sldId id="260" r:id="rId7"/>
    <p:sldId id="261" r:id="rId8"/>
    <p:sldId id="262" r:id="rId9"/>
    <p:sldId id="278" r:id="rId10"/>
    <p:sldId id="267" r:id="rId11"/>
    <p:sldId id="268" r:id="rId12"/>
    <p:sldId id="269" r:id="rId13"/>
    <p:sldId id="270" r:id="rId14"/>
    <p:sldId id="271" r:id="rId15"/>
    <p:sldId id="272" r:id="rId16"/>
    <p:sldId id="273" r:id="rId17"/>
    <p:sldId id="274" r:id="rId18"/>
    <p:sldId id="279" r:id="rId19"/>
    <p:sldId id="276" r:id="rId20"/>
    <p:sldId id="282" r:id="rId21"/>
    <p:sldId id="277" r:id="rId22"/>
    <p:sldId id="281" r:id="rId23"/>
    <p:sldId id="285" r:id="rId24"/>
    <p:sldId id="283" r:id="rId25"/>
    <p:sldId id="284" r:id="rId26"/>
    <p:sldId id="288" r:id="rId27"/>
    <p:sldId id="287" r:id="rId28"/>
    <p:sldId id="289" r:id="rId29"/>
    <p:sldId id="290" r:id="rId30"/>
    <p:sldId id="294" r:id="rId31"/>
    <p:sldId id="292" r:id="rId32"/>
    <p:sldId id="295" r:id="rId33"/>
    <p:sldId id="29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989526-84B1-4976-8F28-F41C7A327D72}"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3074077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89526-84B1-4976-8F28-F41C7A327D72}"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281807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89526-84B1-4976-8F28-F41C7A327D72}"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5FF4C-7ABD-450A-A83B-FA0044B640EB}"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54280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89526-84B1-4976-8F28-F41C7A327D72}"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3274374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89526-84B1-4976-8F28-F41C7A327D72}"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5FF4C-7ABD-450A-A83B-FA0044B640EB}"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912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89526-84B1-4976-8F28-F41C7A327D72}"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644432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89526-84B1-4976-8F28-F41C7A327D72}"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244414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89526-84B1-4976-8F28-F41C7A327D72}"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281527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989526-84B1-4976-8F28-F41C7A327D72}"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216843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989526-84B1-4976-8F28-F41C7A327D72}"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391699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989526-84B1-4976-8F28-F41C7A327D72}"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21442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989526-84B1-4976-8F28-F41C7A327D72}" type="datetimeFigureOut">
              <a:rPr lang="en-US" smtClean="0"/>
              <a:t>11/2/21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52816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989526-84B1-4976-8F28-F41C7A327D72}" type="datetimeFigureOut">
              <a:rPr lang="en-US" smtClean="0"/>
              <a:t>11/2/21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154652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989526-84B1-4976-8F28-F41C7A327D72}" type="datetimeFigureOut">
              <a:rPr lang="en-US" smtClean="0"/>
              <a:t>11/2/21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108389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989526-84B1-4976-8F28-F41C7A327D72}"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119000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989526-84B1-4976-8F28-F41C7A327D72}"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55FF4C-7ABD-450A-A83B-FA0044B640EB}" type="slidenum">
              <a:rPr lang="en-US" smtClean="0"/>
              <a:t>‹#›</a:t>
            </a:fld>
            <a:endParaRPr lang="en-US"/>
          </a:p>
        </p:txBody>
      </p:sp>
    </p:spTree>
    <p:extLst>
      <p:ext uri="{BB962C8B-B14F-4D97-AF65-F5344CB8AC3E}">
        <p14:creationId xmlns:p14="http://schemas.microsoft.com/office/powerpoint/2010/main" val="114213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989526-84B1-4976-8F28-F41C7A327D72}" type="datetimeFigureOut">
              <a:rPr lang="en-US" smtClean="0"/>
              <a:t>11/2/21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55FF4C-7ABD-450A-A83B-FA0044B640EB}" type="slidenum">
              <a:rPr lang="en-US" smtClean="0"/>
              <a:t>‹#›</a:t>
            </a:fld>
            <a:endParaRPr lang="en-US"/>
          </a:p>
        </p:txBody>
      </p:sp>
    </p:spTree>
    <p:extLst>
      <p:ext uri="{BB962C8B-B14F-4D97-AF65-F5344CB8AC3E}">
        <p14:creationId xmlns:p14="http://schemas.microsoft.com/office/powerpoint/2010/main" val="1721446571"/>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bit.ly/31UXjG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bit.ly/31UXjG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ed.stanford.edu/news/all-news/2020/08/vaping-linked-to-covid-19-risk-in-teens-and-young-adult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dc.gov/tobacco/data_statistics/fact_sheets/tobacco_industry/marketing/index.ht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6D5BD-8015-420E-A010-2984BE3C367A}"/>
              </a:ext>
            </a:extLst>
          </p:cNvPr>
          <p:cNvSpPr>
            <a:spLocks noGrp="1"/>
          </p:cNvSpPr>
          <p:nvPr>
            <p:ph type="ctrTitle"/>
          </p:nvPr>
        </p:nvSpPr>
        <p:spPr>
          <a:xfrm>
            <a:off x="1909403" y="1153160"/>
            <a:ext cx="7766936" cy="2653836"/>
          </a:xfrm>
        </p:spPr>
        <p:txBody>
          <a:bodyPr>
            <a:normAutofit/>
          </a:bodyPr>
          <a:lstStyle/>
          <a:p>
            <a:r>
              <a:rPr lang="en-US" dirty="0"/>
              <a:t>Youth Tobacco Prevention</a:t>
            </a:r>
            <a:br>
              <a:rPr lang="en-US" dirty="0"/>
            </a:br>
            <a:r>
              <a:rPr lang="en-US" dirty="0"/>
              <a:t>Data and Policies</a:t>
            </a:r>
          </a:p>
        </p:txBody>
      </p:sp>
      <p:sp>
        <p:nvSpPr>
          <p:cNvPr id="3" name="Subtitle 2">
            <a:extLst>
              <a:ext uri="{FF2B5EF4-FFF2-40B4-BE49-F238E27FC236}">
                <a16:creationId xmlns:a16="http://schemas.microsoft.com/office/drawing/2014/main" id="{88EA3521-BF84-43AD-BE9B-9D3153CDE874}"/>
              </a:ext>
            </a:extLst>
          </p:cNvPr>
          <p:cNvSpPr>
            <a:spLocks noGrp="1"/>
          </p:cNvSpPr>
          <p:nvPr>
            <p:ph type="subTitle" idx="1"/>
          </p:nvPr>
        </p:nvSpPr>
        <p:spPr>
          <a:xfrm>
            <a:off x="421298" y="4241334"/>
            <a:ext cx="11245185" cy="1096899"/>
          </a:xfrm>
        </p:spPr>
        <p:txBody>
          <a:bodyPr>
            <a:normAutofit/>
          </a:bodyPr>
          <a:lstStyle/>
          <a:p>
            <a:pPr algn="l">
              <a:lnSpc>
                <a:spcPct val="90000"/>
              </a:lnSpc>
            </a:pPr>
            <a:r>
              <a:rPr lang="en-US" dirty="0">
                <a:solidFill>
                  <a:schemeClr val="tx1"/>
                </a:solidFill>
              </a:rPr>
              <a:t>Allison Koonce, LMH Health, </a:t>
            </a:r>
            <a:r>
              <a:rPr lang="en-US" dirty="0" err="1">
                <a:solidFill>
                  <a:schemeClr val="tx1"/>
                </a:solidFill>
              </a:rPr>
              <a:t>LiveWell</a:t>
            </a:r>
            <a:r>
              <a:rPr lang="en-US" dirty="0">
                <a:solidFill>
                  <a:schemeClr val="tx1"/>
                </a:solidFill>
              </a:rPr>
              <a:t> Douglas County Tobacco Free Living Chair</a:t>
            </a:r>
          </a:p>
          <a:p>
            <a:pPr algn="l">
              <a:lnSpc>
                <a:spcPct val="90000"/>
              </a:lnSpc>
            </a:pPr>
            <a:r>
              <a:rPr lang="en-US" dirty="0">
                <a:solidFill>
                  <a:schemeClr val="tx1"/>
                </a:solidFill>
              </a:rPr>
              <a:t>Aftan Jameson, KU Health Education Resource Office, </a:t>
            </a:r>
            <a:r>
              <a:rPr lang="en-US" dirty="0" err="1">
                <a:solidFill>
                  <a:schemeClr val="tx1"/>
                </a:solidFill>
              </a:rPr>
              <a:t>LiveWell</a:t>
            </a:r>
            <a:r>
              <a:rPr lang="en-US" dirty="0">
                <a:solidFill>
                  <a:schemeClr val="tx1"/>
                </a:solidFill>
              </a:rPr>
              <a:t> Douglas County Chair-elect</a:t>
            </a:r>
          </a:p>
          <a:p>
            <a:pPr algn="l">
              <a:lnSpc>
                <a:spcPct val="90000"/>
              </a:lnSpc>
            </a:pPr>
            <a:endParaRPr lang="en-US" sz="1500" dirty="0"/>
          </a:p>
        </p:txBody>
      </p:sp>
    </p:spTree>
    <p:extLst>
      <p:ext uri="{BB962C8B-B14F-4D97-AF65-F5344CB8AC3E}">
        <p14:creationId xmlns:p14="http://schemas.microsoft.com/office/powerpoint/2010/main" val="108027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F4FA-64D7-42B3-A78D-9C0B48C1CF40}"/>
              </a:ext>
            </a:extLst>
          </p:cNvPr>
          <p:cNvSpPr>
            <a:spLocks noGrp="1"/>
          </p:cNvSpPr>
          <p:nvPr>
            <p:ph type="title"/>
          </p:nvPr>
        </p:nvSpPr>
        <p:spPr/>
        <p:txBody>
          <a:bodyPr/>
          <a:lstStyle/>
          <a:p>
            <a:r>
              <a:rPr lang="en-US" dirty="0"/>
              <a:t>Equity Considerations	</a:t>
            </a:r>
          </a:p>
        </p:txBody>
      </p:sp>
      <p:sp>
        <p:nvSpPr>
          <p:cNvPr id="3" name="Content Placeholder 2">
            <a:extLst>
              <a:ext uri="{FF2B5EF4-FFF2-40B4-BE49-F238E27FC236}">
                <a16:creationId xmlns:a16="http://schemas.microsoft.com/office/drawing/2014/main" id="{18478774-B0CA-4BE2-B36F-3B7132F8D19B}"/>
              </a:ext>
            </a:extLst>
          </p:cNvPr>
          <p:cNvSpPr>
            <a:spLocks noGrp="1"/>
          </p:cNvSpPr>
          <p:nvPr>
            <p:ph idx="1"/>
          </p:nvPr>
        </p:nvSpPr>
        <p:spPr>
          <a:xfrm>
            <a:off x="677334" y="2160589"/>
            <a:ext cx="9570252" cy="3880773"/>
          </a:xfrm>
        </p:spPr>
        <p:txBody>
          <a:bodyPr/>
          <a:lstStyle/>
          <a:p>
            <a:pPr marL="0" indent="0" algn="ctr">
              <a:buNone/>
            </a:pPr>
            <a:endParaRPr lang="en-US" dirty="0"/>
          </a:p>
          <a:p>
            <a:pPr marL="0" indent="0">
              <a:buNone/>
            </a:pPr>
            <a:r>
              <a:rPr lang="en-US" sz="3200" dirty="0"/>
              <a:t>African American adults (21.6%), and Non-Hispanic, multiracial adults (36.5%) report a higher smoking prevalence than the Kansas average among all adults (17.3%)</a:t>
            </a:r>
          </a:p>
        </p:txBody>
      </p:sp>
      <p:sp>
        <p:nvSpPr>
          <p:cNvPr id="4" name="TextBox 3">
            <a:extLst>
              <a:ext uri="{FF2B5EF4-FFF2-40B4-BE49-F238E27FC236}">
                <a16:creationId xmlns:a16="http://schemas.microsoft.com/office/drawing/2014/main" id="{A0863FD0-741C-4D02-9C03-FCDAC0AA0D5C}"/>
              </a:ext>
            </a:extLst>
          </p:cNvPr>
          <p:cNvSpPr txBox="1"/>
          <p:nvPr/>
        </p:nvSpPr>
        <p:spPr>
          <a:xfrm>
            <a:off x="733097" y="6169709"/>
            <a:ext cx="10515600" cy="276999"/>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Kansas Department of Health and Environment. Adult Smoking Disparities in Kansas. 2020.</a:t>
            </a:r>
            <a:endParaRPr lang="en-US" sz="1200" dirty="0"/>
          </a:p>
        </p:txBody>
      </p:sp>
    </p:spTree>
    <p:extLst>
      <p:ext uri="{BB962C8B-B14F-4D97-AF65-F5344CB8AC3E}">
        <p14:creationId xmlns:p14="http://schemas.microsoft.com/office/powerpoint/2010/main" val="2741107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F4FA-64D7-42B3-A78D-9C0B48C1CF40}"/>
              </a:ext>
            </a:extLst>
          </p:cNvPr>
          <p:cNvSpPr>
            <a:spLocks noGrp="1"/>
          </p:cNvSpPr>
          <p:nvPr>
            <p:ph type="title"/>
          </p:nvPr>
        </p:nvSpPr>
        <p:spPr/>
        <p:txBody>
          <a:bodyPr/>
          <a:lstStyle/>
          <a:p>
            <a:r>
              <a:rPr lang="en-US" dirty="0"/>
              <a:t>Equity Considerations	</a:t>
            </a:r>
          </a:p>
        </p:txBody>
      </p:sp>
      <p:sp>
        <p:nvSpPr>
          <p:cNvPr id="3" name="Content Placeholder 2">
            <a:extLst>
              <a:ext uri="{FF2B5EF4-FFF2-40B4-BE49-F238E27FC236}">
                <a16:creationId xmlns:a16="http://schemas.microsoft.com/office/drawing/2014/main" id="{18478774-B0CA-4BE2-B36F-3B7132F8D19B}"/>
              </a:ext>
            </a:extLst>
          </p:cNvPr>
          <p:cNvSpPr>
            <a:spLocks noGrp="1"/>
          </p:cNvSpPr>
          <p:nvPr>
            <p:ph idx="1"/>
          </p:nvPr>
        </p:nvSpPr>
        <p:spPr/>
        <p:txBody>
          <a:bodyPr>
            <a:normAutofit/>
          </a:bodyPr>
          <a:lstStyle/>
          <a:p>
            <a:pPr marL="0" indent="0">
              <a:buNone/>
            </a:pPr>
            <a:endParaRPr lang="en-US" sz="3200" dirty="0"/>
          </a:p>
          <a:p>
            <a:pPr marL="0" indent="0">
              <a:buNone/>
            </a:pPr>
            <a:r>
              <a:rPr lang="en-US" sz="3200" dirty="0"/>
              <a:t>Nearly </a:t>
            </a:r>
            <a:r>
              <a:rPr lang="en-US" sz="3200" u="sng" dirty="0"/>
              <a:t>1 in 3 adults </a:t>
            </a:r>
            <a:r>
              <a:rPr lang="en-US" sz="3200" dirty="0"/>
              <a:t>in Kansas that earn less than $25,000 smoke cigarettes, which is significantly higher than adults that earn $50,000 or more (11.3%)</a:t>
            </a:r>
          </a:p>
        </p:txBody>
      </p:sp>
      <p:sp>
        <p:nvSpPr>
          <p:cNvPr id="4" name="TextBox 3">
            <a:extLst>
              <a:ext uri="{FF2B5EF4-FFF2-40B4-BE49-F238E27FC236}">
                <a16:creationId xmlns:a16="http://schemas.microsoft.com/office/drawing/2014/main" id="{014F4F06-8E89-4E5B-800F-801D6BFE15D8}"/>
              </a:ext>
            </a:extLst>
          </p:cNvPr>
          <p:cNvSpPr txBox="1"/>
          <p:nvPr/>
        </p:nvSpPr>
        <p:spPr>
          <a:xfrm>
            <a:off x="733097" y="6169709"/>
            <a:ext cx="10515600" cy="276999"/>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Kansas Department of Health and Environment. Adult Smoking Disparities in Kansas. 2020.</a:t>
            </a:r>
            <a:endParaRPr lang="en-US" sz="1200" dirty="0"/>
          </a:p>
        </p:txBody>
      </p:sp>
    </p:spTree>
    <p:extLst>
      <p:ext uri="{BB962C8B-B14F-4D97-AF65-F5344CB8AC3E}">
        <p14:creationId xmlns:p14="http://schemas.microsoft.com/office/powerpoint/2010/main" val="327130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F4FA-64D7-42B3-A78D-9C0B48C1CF40}"/>
              </a:ext>
            </a:extLst>
          </p:cNvPr>
          <p:cNvSpPr>
            <a:spLocks noGrp="1"/>
          </p:cNvSpPr>
          <p:nvPr>
            <p:ph type="title"/>
          </p:nvPr>
        </p:nvSpPr>
        <p:spPr/>
        <p:txBody>
          <a:bodyPr/>
          <a:lstStyle/>
          <a:p>
            <a:r>
              <a:rPr lang="en-US" dirty="0"/>
              <a:t>Equity Considerations	</a:t>
            </a:r>
          </a:p>
        </p:txBody>
      </p:sp>
      <p:sp>
        <p:nvSpPr>
          <p:cNvPr id="3" name="Content Placeholder 2">
            <a:extLst>
              <a:ext uri="{FF2B5EF4-FFF2-40B4-BE49-F238E27FC236}">
                <a16:creationId xmlns:a16="http://schemas.microsoft.com/office/drawing/2014/main" id="{18478774-B0CA-4BE2-B36F-3B7132F8D19B}"/>
              </a:ext>
            </a:extLst>
          </p:cNvPr>
          <p:cNvSpPr>
            <a:spLocks noGrp="1"/>
          </p:cNvSpPr>
          <p:nvPr>
            <p:ph idx="1"/>
          </p:nvPr>
        </p:nvSpPr>
        <p:spPr/>
        <p:txBody>
          <a:bodyPr/>
          <a:lstStyle/>
          <a:p>
            <a:pPr marL="0" indent="0">
              <a:buNone/>
            </a:pPr>
            <a:endParaRPr lang="en-US" dirty="0"/>
          </a:p>
          <a:p>
            <a:pPr marL="0" indent="0">
              <a:buNone/>
            </a:pPr>
            <a:r>
              <a:rPr lang="en-US" sz="3200" dirty="0"/>
              <a:t>Kansas adults with less than a high school education have much higher rates of smoking (38.1%) compared to college graduates (6.3%)</a:t>
            </a:r>
          </a:p>
        </p:txBody>
      </p:sp>
      <p:sp>
        <p:nvSpPr>
          <p:cNvPr id="4" name="TextBox 3">
            <a:extLst>
              <a:ext uri="{FF2B5EF4-FFF2-40B4-BE49-F238E27FC236}">
                <a16:creationId xmlns:a16="http://schemas.microsoft.com/office/drawing/2014/main" id="{014F4F06-8E89-4E5B-800F-801D6BFE15D8}"/>
              </a:ext>
            </a:extLst>
          </p:cNvPr>
          <p:cNvSpPr txBox="1"/>
          <p:nvPr/>
        </p:nvSpPr>
        <p:spPr>
          <a:xfrm>
            <a:off x="733097" y="6169709"/>
            <a:ext cx="10515600" cy="276999"/>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Kansas Department of Health and Environment. Adult Smoking Disparities in Kansas. 2020.</a:t>
            </a:r>
            <a:endParaRPr lang="en-US" sz="1200" dirty="0"/>
          </a:p>
        </p:txBody>
      </p:sp>
    </p:spTree>
    <p:extLst>
      <p:ext uri="{BB962C8B-B14F-4D97-AF65-F5344CB8AC3E}">
        <p14:creationId xmlns:p14="http://schemas.microsoft.com/office/powerpoint/2010/main" val="302218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F4FA-64D7-42B3-A78D-9C0B48C1CF40}"/>
              </a:ext>
            </a:extLst>
          </p:cNvPr>
          <p:cNvSpPr>
            <a:spLocks noGrp="1"/>
          </p:cNvSpPr>
          <p:nvPr>
            <p:ph type="title"/>
          </p:nvPr>
        </p:nvSpPr>
        <p:spPr/>
        <p:txBody>
          <a:bodyPr/>
          <a:lstStyle/>
          <a:p>
            <a:r>
              <a:rPr lang="en-US" dirty="0"/>
              <a:t>Equity Considerations	</a:t>
            </a:r>
          </a:p>
        </p:txBody>
      </p:sp>
      <p:sp>
        <p:nvSpPr>
          <p:cNvPr id="3" name="Content Placeholder 2">
            <a:extLst>
              <a:ext uri="{FF2B5EF4-FFF2-40B4-BE49-F238E27FC236}">
                <a16:creationId xmlns:a16="http://schemas.microsoft.com/office/drawing/2014/main" id="{18478774-B0CA-4BE2-B36F-3B7132F8D19B}"/>
              </a:ext>
            </a:extLst>
          </p:cNvPr>
          <p:cNvSpPr>
            <a:spLocks noGrp="1"/>
          </p:cNvSpPr>
          <p:nvPr>
            <p:ph idx="1"/>
          </p:nvPr>
        </p:nvSpPr>
        <p:spPr/>
        <p:txBody>
          <a:bodyPr/>
          <a:lstStyle/>
          <a:p>
            <a:pPr marL="0" indent="0">
              <a:buNone/>
            </a:pPr>
            <a:endParaRPr lang="en-US" dirty="0"/>
          </a:p>
          <a:p>
            <a:pPr marL="0" indent="0">
              <a:buNone/>
            </a:pPr>
            <a:r>
              <a:rPr lang="en-US" sz="3200" u="sng" dirty="0"/>
              <a:t>1 in 3 </a:t>
            </a:r>
            <a:r>
              <a:rPr lang="en-US" sz="3200" dirty="0"/>
              <a:t>Kansas adults with poor mental health smoke, which is more than double the prevalence of smoking among Kansas adults without poor mental health (15%)</a:t>
            </a:r>
          </a:p>
          <a:p>
            <a:endParaRPr lang="en-US" dirty="0"/>
          </a:p>
        </p:txBody>
      </p:sp>
      <p:sp>
        <p:nvSpPr>
          <p:cNvPr id="4" name="TextBox 3">
            <a:extLst>
              <a:ext uri="{FF2B5EF4-FFF2-40B4-BE49-F238E27FC236}">
                <a16:creationId xmlns:a16="http://schemas.microsoft.com/office/drawing/2014/main" id="{014F4F06-8E89-4E5B-800F-801D6BFE15D8}"/>
              </a:ext>
            </a:extLst>
          </p:cNvPr>
          <p:cNvSpPr txBox="1"/>
          <p:nvPr/>
        </p:nvSpPr>
        <p:spPr>
          <a:xfrm>
            <a:off x="838200" y="6311900"/>
            <a:ext cx="10515600" cy="461665"/>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Kansas Department of Health and Environment. Adult Smoking Disparities in Kansas. 2020; Kansas Department of Health and Environment. Youth Vaping and Mental Health in Kansas. 2020</a:t>
            </a:r>
            <a:endParaRPr lang="en-US" sz="1200" dirty="0"/>
          </a:p>
        </p:txBody>
      </p:sp>
    </p:spTree>
    <p:extLst>
      <p:ext uri="{BB962C8B-B14F-4D97-AF65-F5344CB8AC3E}">
        <p14:creationId xmlns:p14="http://schemas.microsoft.com/office/powerpoint/2010/main" val="3642469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F4FA-64D7-42B3-A78D-9C0B48C1CF40}"/>
              </a:ext>
            </a:extLst>
          </p:cNvPr>
          <p:cNvSpPr>
            <a:spLocks noGrp="1"/>
          </p:cNvSpPr>
          <p:nvPr>
            <p:ph type="title"/>
          </p:nvPr>
        </p:nvSpPr>
        <p:spPr/>
        <p:txBody>
          <a:bodyPr/>
          <a:lstStyle/>
          <a:p>
            <a:r>
              <a:rPr lang="en-US" dirty="0"/>
              <a:t>Equity Considerations	</a:t>
            </a:r>
          </a:p>
        </p:txBody>
      </p:sp>
      <p:sp>
        <p:nvSpPr>
          <p:cNvPr id="3" name="Content Placeholder 2">
            <a:extLst>
              <a:ext uri="{FF2B5EF4-FFF2-40B4-BE49-F238E27FC236}">
                <a16:creationId xmlns:a16="http://schemas.microsoft.com/office/drawing/2014/main" id="{18478774-B0CA-4BE2-B36F-3B7132F8D19B}"/>
              </a:ext>
            </a:extLst>
          </p:cNvPr>
          <p:cNvSpPr>
            <a:spLocks noGrp="1"/>
          </p:cNvSpPr>
          <p:nvPr>
            <p:ph idx="1"/>
          </p:nvPr>
        </p:nvSpPr>
        <p:spPr/>
        <p:txBody>
          <a:bodyPr>
            <a:normAutofit/>
          </a:bodyPr>
          <a:lstStyle/>
          <a:p>
            <a:pPr marL="0" indent="0" algn="ctr">
              <a:buNone/>
            </a:pPr>
            <a:endParaRPr lang="en-US" dirty="0"/>
          </a:p>
          <a:p>
            <a:pPr marL="0" indent="0">
              <a:buNone/>
            </a:pPr>
            <a:r>
              <a:rPr lang="en-US" sz="3200" u="sng" dirty="0"/>
              <a:t>1 in 4 </a:t>
            </a:r>
            <a:r>
              <a:rPr lang="en-US" sz="3200" dirty="0"/>
              <a:t>(26.8%) Kansas adults living with a disability smoke in Kansas, which is significantly higher than the prevalence of smoking among Kansas adults living without a disability (13.9%)</a:t>
            </a:r>
          </a:p>
        </p:txBody>
      </p:sp>
      <p:sp>
        <p:nvSpPr>
          <p:cNvPr id="4" name="TextBox 3">
            <a:extLst>
              <a:ext uri="{FF2B5EF4-FFF2-40B4-BE49-F238E27FC236}">
                <a16:creationId xmlns:a16="http://schemas.microsoft.com/office/drawing/2014/main" id="{014F4F06-8E89-4E5B-800F-801D6BFE15D8}"/>
              </a:ext>
            </a:extLst>
          </p:cNvPr>
          <p:cNvSpPr txBox="1"/>
          <p:nvPr/>
        </p:nvSpPr>
        <p:spPr>
          <a:xfrm>
            <a:off x="733097" y="6169709"/>
            <a:ext cx="10515600" cy="276999"/>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Kansas Department of Health and Environment. Adult Smoking Disparities in Kansas. 2020.</a:t>
            </a:r>
            <a:endParaRPr lang="en-US" sz="1200" dirty="0"/>
          </a:p>
        </p:txBody>
      </p:sp>
    </p:spTree>
    <p:extLst>
      <p:ext uri="{BB962C8B-B14F-4D97-AF65-F5344CB8AC3E}">
        <p14:creationId xmlns:p14="http://schemas.microsoft.com/office/powerpoint/2010/main" val="244509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6C8DE-D859-4878-A017-F875BC5E46D2}"/>
              </a:ext>
            </a:extLst>
          </p:cNvPr>
          <p:cNvSpPr>
            <a:spLocks noGrp="1"/>
          </p:cNvSpPr>
          <p:nvPr>
            <p:ph type="title"/>
          </p:nvPr>
        </p:nvSpPr>
        <p:spPr/>
        <p:txBody>
          <a:bodyPr/>
          <a:lstStyle/>
          <a:p>
            <a:r>
              <a:rPr lang="en-US" dirty="0"/>
              <a:t>Environmental Considerations</a:t>
            </a:r>
          </a:p>
        </p:txBody>
      </p:sp>
      <p:sp>
        <p:nvSpPr>
          <p:cNvPr id="3" name="Content Placeholder 2">
            <a:extLst>
              <a:ext uri="{FF2B5EF4-FFF2-40B4-BE49-F238E27FC236}">
                <a16:creationId xmlns:a16="http://schemas.microsoft.com/office/drawing/2014/main" id="{E94F019B-BED7-4251-94D5-3517C22E439A}"/>
              </a:ext>
            </a:extLst>
          </p:cNvPr>
          <p:cNvSpPr>
            <a:spLocks noGrp="1"/>
          </p:cNvSpPr>
          <p:nvPr>
            <p:ph idx="1"/>
          </p:nvPr>
        </p:nvSpPr>
        <p:spPr/>
        <p:txBody>
          <a:bodyPr>
            <a:normAutofit lnSpcReduction="10000"/>
          </a:bodyPr>
          <a:lstStyle/>
          <a:p>
            <a:r>
              <a:rPr lang="en-US" sz="3200" dirty="0"/>
              <a:t>Vapes/e-cigarettes are used only for a predetermined time (about 400 puffs or 20–40 cigarettes’ worth of vapor) before becoming trash.</a:t>
            </a:r>
          </a:p>
          <a:p>
            <a:r>
              <a:rPr lang="en-US" sz="3200" dirty="0"/>
              <a:t>Research in progress suggests that like cigarette butts, spent e-cigarette capsules or replaceable nicotine-filled plastic pods are often littered. </a:t>
            </a:r>
          </a:p>
        </p:txBody>
      </p:sp>
    </p:spTree>
    <p:extLst>
      <p:ext uri="{BB962C8B-B14F-4D97-AF65-F5344CB8AC3E}">
        <p14:creationId xmlns:p14="http://schemas.microsoft.com/office/powerpoint/2010/main" val="7824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fontScale="90000"/>
          </a:bodyPr>
          <a:lstStyle/>
          <a:p>
            <a:r>
              <a:rPr lang="en-US" dirty="0"/>
              <a:t>Opportunities to Address Health Equity: Adding Vaping to Local Indoor Air Ordinances</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435864" y="1818371"/>
            <a:ext cx="9885295" cy="4351338"/>
          </a:xfrm>
        </p:spPr>
        <p:txBody>
          <a:bodyPr>
            <a:normAutofit fontScale="92500" lnSpcReduction="10000"/>
          </a:bodyPr>
          <a:lstStyle/>
          <a:p>
            <a:pPr marL="0" indent="0">
              <a:buNone/>
            </a:pPr>
            <a:r>
              <a:rPr lang="en-US" sz="3200" dirty="0"/>
              <a:t>Benefits of Including vaping in Clean Indoor Air:</a:t>
            </a:r>
          </a:p>
          <a:p>
            <a:r>
              <a:rPr lang="en-US" sz="2800" dirty="0"/>
              <a:t>According to the Surgeon General including e-cigarettes in smoke-free policies, “will maintain current standards for clean indoor air, reduce the potential for </a:t>
            </a:r>
            <a:r>
              <a:rPr lang="en-US" sz="2800" u="sng" dirty="0"/>
              <a:t>renormalization of tobacco product use</a:t>
            </a:r>
            <a:r>
              <a:rPr lang="en-US" sz="2800" dirty="0"/>
              <a:t>, and prevent involuntary exposure to nicotine and other aerosolized emissions from e-cigarettes”</a:t>
            </a:r>
          </a:p>
          <a:p>
            <a:r>
              <a:rPr lang="en-US" sz="2800" dirty="0"/>
              <a:t>Indoor particle concentrations from e-cigarettes are similar to those from traditional cigarettes, and e-cigarettes degrade indoor air quality, putting bystanders at risk of secondhand smoke. </a:t>
            </a:r>
          </a:p>
        </p:txBody>
      </p:sp>
      <p:sp>
        <p:nvSpPr>
          <p:cNvPr id="4" name="TextBox 3">
            <a:extLst>
              <a:ext uri="{FF2B5EF4-FFF2-40B4-BE49-F238E27FC236}">
                <a16:creationId xmlns:a16="http://schemas.microsoft.com/office/drawing/2014/main" id="{4DC93EC2-B793-4790-8904-FD5075DB608A}"/>
              </a:ext>
            </a:extLst>
          </p:cNvPr>
          <p:cNvSpPr txBox="1"/>
          <p:nvPr/>
        </p:nvSpPr>
        <p:spPr>
          <a:xfrm>
            <a:off x="764628" y="6169709"/>
            <a:ext cx="10515600" cy="646331"/>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US Department of Health and Human Services 2016 “E-Cigarette Use Among Youth and Young Adults. A Report of the Surgeon General”; Li L, Lin Y, Zhu Y. Effects of Electronic Cigarettes on Indoor Air Quality and Health. Annual Review of Public Health; 2020;41:363-380. </a:t>
            </a:r>
            <a:r>
              <a:rPr lang="en-US" sz="1200" b="0" i="0" dirty="0" err="1">
                <a:solidFill>
                  <a:srgbClr val="333333"/>
                </a:solidFill>
                <a:effectLst/>
                <a:latin typeface="Georgia" panose="02040502050405020303" pitchFamily="18" charset="0"/>
              </a:rPr>
              <a:t>doi</a:t>
            </a:r>
            <a:r>
              <a:rPr lang="en-US" sz="1200" b="0" i="0" dirty="0">
                <a:solidFill>
                  <a:srgbClr val="333333"/>
                </a:solidFill>
                <a:effectLst/>
                <a:latin typeface="Georgia" panose="02040502050405020303" pitchFamily="18" charset="0"/>
              </a:rPr>
              <a:t>: https://doi.org/10.1146/annurev-publhealth-040119-094043</a:t>
            </a:r>
            <a:endParaRPr lang="en-US" sz="1200" dirty="0"/>
          </a:p>
        </p:txBody>
      </p:sp>
    </p:spTree>
    <p:extLst>
      <p:ext uri="{BB962C8B-B14F-4D97-AF65-F5344CB8AC3E}">
        <p14:creationId xmlns:p14="http://schemas.microsoft.com/office/powerpoint/2010/main" val="38334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a:bodyPr>
          <a:lstStyle/>
          <a:p>
            <a:r>
              <a:rPr lang="en-US" dirty="0"/>
              <a:t>Opportunities to Address Health Equity: Density and Proximity Limitations</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838200" y="1752902"/>
            <a:ext cx="9546021" cy="3986595"/>
          </a:xfrm>
        </p:spPr>
        <p:txBody>
          <a:bodyPr>
            <a:noAutofit/>
          </a:bodyPr>
          <a:lstStyle/>
          <a:p>
            <a:pPr marL="0" indent="0">
              <a:buNone/>
            </a:pPr>
            <a:r>
              <a:rPr lang="en-US" sz="3600" dirty="0"/>
              <a:t>Incorporate limits on licenses for retail tobacco products to include :</a:t>
            </a:r>
          </a:p>
          <a:p>
            <a:pPr lvl="1"/>
            <a:r>
              <a:rPr lang="en-US" sz="3200" dirty="0"/>
              <a:t>Proximity to youth-oriented facilities</a:t>
            </a:r>
          </a:p>
          <a:p>
            <a:pPr lvl="1"/>
            <a:r>
              <a:rPr lang="en-US" sz="3200" dirty="0"/>
              <a:t> Proximity to other tobacco retailers </a:t>
            </a:r>
          </a:p>
          <a:p>
            <a:pPr lvl="1"/>
            <a:endParaRPr lang="en-US" sz="3200" dirty="0"/>
          </a:p>
          <a:p>
            <a:pPr marL="0" indent="0">
              <a:buNone/>
            </a:pPr>
            <a:r>
              <a:rPr lang="en-US" sz="3200" dirty="0"/>
              <a:t>* Licensing limits could be enforced for new tobacco retailers </a:t>
            </a:r>
          </a:p>
          <a:p>
            <a:pPr marL="0" indent="0">
              <a:buNone/>
            </a:pPr>
            <a:endParaRPr lang="en-US" sz="2400" dirty="0"/>
          </a:p>
        </p:txBody>
      </p:sp>
    </p:spTree>
    <p:extLst>
      <p:ext uri="{BB962C8B-B14F-4D97-AF65-F5344CB8AC3E}">
        <p14:creationId xmlns:p14="http://schemas.microsoft.com/office/powerpoint/2010/main" val="25389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a:xfrm>
            <a:off x="677334" y="292608"/>
            <a:ext cx="8596668" cy="1320800"/>
          </a:xfrm>
        </p:spPr>
        <p:txBody>
          <a:bodyPr>
            <a:normAutofit/>
          </a:bodyPr>
          <a:lstStyle/>
          <a:p>
            <a:r>
              <a:rPr lang="en-US" dirty="0"/>
              <a:t>Opportunities to Address Health Equity: Density and Proximity Limitations</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472440" y="1616962"/>
            <a:ext cx="10174539" cy="4141027"/>
          </a:xfrm>
        </p:spPr>
        <p:txBody>
          <a:bodyPr>
            <a:noAutofit/>
          </a:bodyPr>
          <a:lstStyle/>
          <a:p>
            <a:r>
              <a:rPr lang="en-US" sz="2200" dirty="0"/>
              <a:t>Research indicates that the density and proximity of tobacco retailers increase smoking behaviors, including number of cigarettes smoked per day, particularly in neighborhoods experiencing poverty.</a:t>
            </a:r>
          </a:p>
          <a:p>
            <a:r>
              <a:rPr lang="en-US" sz="2200" dirty="0"/>
              <a:t>The density of tobacco retailers near adolescents’ homes has been associated with increased youth smoking rates and initiation of non-cigarette tobacco product use.</a:t>
            </a:r>
          </a:p>
          <a:p>
            <a:r>
              <a:rPr lang="en-US" sz="2200" dirty="0"/>
              <a:t>Adults who smoke are likely to have a harder time quitting when residential proximity to tobacco retailers is closer and density is higher.</a:t>
            </a:r>
          </a:p>
          <a:p>
            <a:r>
              <a:rPr lang="en-US" sz="2200" dirty="0"/>
              <a:t>A study that looked at all tobacco retailers in Missouri and New York found that there was greater tobacco retailer density in low-income and African American neighborhoods.</a:t>
            </a:r>
          </a:p>
        </p:txBody>
      </p:sp>
      <p:sp>
        <p:nvSpPr>
          <p:cNvPr id="4" name="TextBox 3">
            <a:extLst>
              <a:ext uri="{FF2B5EF4-FFF2-40B4-BE49-F238E27FC236}">
                <a16:creationId xmlns:a16="http://schemas.microsoft.com/office/drawing/2014/main" id="{4C1B999E-E81A-4E6F-92F4-E9DBA4F67474}"/>
              </a:ext>
            </a:extLst>
          </p:cNvPr>
          <p:cNvSpPr txBox="1"/>
          <p:nvPr/>
        </p:nvSpPr>
        <p:spPr>
          <a:xfrm>
            <a:off x="105104" y="5672645"/>
            <a:ext cx="12086896" cy="1169551"/>
          </a:xfrm>
          <a:prstGeom prst="rect">
            <a:avLst/>
          </a:prstGeom>
          <a:noFill/>
        </p:spPr>
        <p:txBody>
          <a:bodyPr wrap="square" rtlCol="0">
            <a:spAutoFit/>
          </a:bodyPr>
          <a:lstStyle/>
          <a:p>
            <a:r>
              <a:rPr lang="en-US" sz="1000" dirty="0"/>
              <a:t>Association of availability of tobacco products with socio-economic and racial/ethnic characteristics of </a:t>
            </a:r>
            <a:r>
              <a:rPr lang="en-US" sz="1000" dirty="0" err="1"/>
              <a:t>neighbourhoods</a:t>
            </a:r>
            <a:r>
              <a:rPr lang="en-US" sz="1000" dirty="0"/>
              <a:t>. Public Health. 2010;124(9):525-529. </a:t>
            </a:r>
            <a:r>
              <a:rPr lang="en-US" sz="1000" dirty="0" err="1"/>
              <a:t>doi</a:t>
            </a:r>
            <a:r>
              <a:rPr lang="en-US" sz="1000" dirty="0"/>
              <a:t>: 10.1016/j. puhe.2010.04.010; Inequalities in tobacco outlet density by race, ethnicity and socioeconomic status, 2012, USA: results from the </a:t>
            </a:r>
            <a:r>
              <a:rPr lang="en-US" sz="1000" dirty="0" err="1"/>
              <a:t>ASPiRE</a:t>
            </a:r>
            <a:r>
              <a:rPr lang="en-US" sz="1000" dirty="0"/>
              <a:t> Study. J Epidemiol Community Health. 2017;71(5):487-492. </a:t>
            </a:r>
            <a:r>
              <a:rPr lang="en-US" sz="1000" dirty="0" err="1"/>
              <a:t>doi</a:t>
            </a:r>
            <a:r>
              <a:rPr lang="en-US" sz="1000" dirty="0"/>
              <a:t>: 10.1136/jech-2016-208475. Density of tobacco retailers and its association with sociodemographic characteristics of communities across New York. Public Health. 2013;127(4):333-338. </a:t>
            </a:r>
            <a:r>
              <a:rPr lang="en-US" sz="1000" dirty="0" err="1"/>
              <a:t>doi</a:t>
            </a:r>
            <a:r>
              <a:rPr lang="en-US" sz="1000" dirty="0"/>
              <a:t>: 10.1016/j.puhe.2013.01.013; Tobacco outlet density and demographics: </a:t>
            </a:r>
            <a:r>
              <a:rPr lang="en-US" sz="1000" dirty="0" err="1"/>
              <a:t>analysing</a:t>
            </a:r>
            <a:r>
              <a:rPr lang="en-US" sz="1000" dirty="0"/>
              <a:t> the relationships with a spatial regression approach. Public Health. 2010;124(7):412-416. </a:t>
            </a:r>
            <a:r>
              <a:rPr lang="en-US" sz="1000" dirty="0" err="1"/>
              <a:t>doi</a:t>
            </a:r>
            <a:r>
              <a:rPr lang="en-US" sz="1000" dirty="0"/>
              <a:t>: 10.1016/j.puhe.2010.03.024; Predictors of tobacco outlet density nationwide: a geographic analysis. </a:t>
            </a:r>
            <a:r>
              <a:rPr lang="en-US" sz="1000" dirty="0" err="1"/>
              <a:t>Tob</a:t>
            </a:r>
            <a:r>
              <a:rPr lang="en-US" sz="1000" dirty="0"/>
              <a:t> Control. 2013;22(5):349-355. </a:t>
            </a:r>
            <a:r>
              <a:rPr lang="en-US" sz="1000" dirty="0" err="1"/>
              <a:t>doi</a:t>
            </a:r>
            <a:r>
              <a:rPr lang="en-US" sz="1000" dirty="0"/>
              <a:t>: 10.1136/tobaccocontrol-2011-050120; Black, White, or Green? The Effects of Racial Composition and Socioeconomic Status on Neighborhood-Level Tobacco Outlet Density. </a:t>
            </a:r>
            <a:r>
              <a:rPr lang="en-US" sz="1000" dirty="0" err="1"/>
              <a:t>Ethn</a:t>
            </a:r>
            <a:r>
              <a:rPr lang="en-US" sz="1000" dirty="0"/>
              <a:t> Health. 2019;1-16. </a:t>
            </a:r>
            <a:r>
              <a:rPr lang="en-US" sz="1000" dirty="0" err="1"/>
              <a:t>doi</a:t>
            </a:r>
            <a:r>
              <a:rPr lang="en-US" sz="1000" dirty="0"/>
              <a:t>: 10.1080/13557858.2019.1620178; </a:t>
            </a:r>
            <a:r>
              <a:rPr lang="en-US" sz="1000" i="0" dirty="0">
                <a:solidFill>
                  <a:srgbClr val="2A2A2A"/>
                </a:solidFill>
                <a:effectLst/>
                <a:latin typeface="Merriweather"/>
              </a:rPr>
              <a:t>Reducing Disparities in Tobacco Retailer Density by Banning Tobacco Product Sales Near Schools, https://doi.org/10.1093/ntr/ntw185</a:t>
            </a:r>
          </a:p>
        </p:txBody>
      </p:sp>
    </p:spTree>
    <p:extLst>
      <p:ext uri="{BB962C8B-B14F-4D97-AF65-F5344CB8AC3E}">
        <p14:creationId xmlns:p14="http://schemas.microsoft.com/office/powerpoint/2010/main" val="308957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a:bodyPr>
          <a:lstStyle/>
          <a:p>
            <a:r>
              <a:rPr lang="en-US" dirty="0"/>
              <a:t>Opportunities to Address Health Equity: Density and Proximity Limitations</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509016" y="1822262"/>
            <a:ext cx="9770101" cy="2742803"/>
          </a:xfrm>
        </p:spPr>
        <p:txBody>
          <a:bodyPr>
            <a:normAutofit/>
          </a:bodyPr>
          <a:lstStyle/>
          <a:p>
            <a:pPr marL="0" indent="0">
              <a:buNone/>
            </a:pPr>
            <a:r>
              <a:rPr lang="en-US" sz="3600" dirty="0"/>
              <a:t>Benefits of Density and Proximity Limitations: </a:t>
            </a:r>
          </a:p>
          <a:p>
            <a:pPr marL="0" indent="0">
              <a:buNone/>
            </a:pPr>
            <a:r>
              <a:rPr lang="en-US" sz="3200" dirty="0"/>
              <a:t>Policies to reduce tobacco retailer density have been shown to be effective and can reduce or eliminate inequities in the location and distribution of tobacco retailers.</a:t>
            </a:r>
          </a:p>
        </p:txBody>
      </p:sp>
      <p:sp>
        <p:nvSpPr>
          <p:cNvPr id="4" name="TextBox 3">
            <a:extLst>
              <a:ext uri="{FF2B5EF4-FFF2-40B4-BE49-F238E27FC236}">
                <a16:creationId xmlns:a16="http://schemas.microsoft.com/office/drawing/2014/main" id="{8024FBF3-716F-42E4-B8D9-A8CD47DF15B4}"/>
              </a:ext>
            </a:extLst>
          </p:cNvPr>
          <p:cNvSpPr txBox="1"/>
          <p:nvPr/>
        </p:nvSpPr>
        <p:spPr>
          <a:xfrm>
            <a:off x="178675" y="4565065"/>
            <a:ext cx="11834649" cy="2292935"/>
          </a:xfrm>
          <a:prstGeom prst="rect">
            <a:avLst/>
          </a:prstGeom>
          <a:noFill/>
        </p:spPr>
        <p:txBody>
          <a:bodyPr wrap="square" rtlCol="0">
            <a:spAutoFit/>
          </a:bodyPr>
          <a:lstStyle/>
          <a:p>
            <a:r>
              <a:rPr lang="en-US" sz="1100" dirty="0"/>
              <a:t>Effects of </a:t>
            </a:r>
            <a:r>
              <a:rPr lang="en-US" sz="1100" dirty="0" err="1"/>
              <a:t>neighbourhood</a:t>
            </a:r>
            <a:r>
              <a:rPr lang="en-US" sz="1100" dirty="0"/>
              <a:t> socioeconomic status and convenience store concentration on individual level smoking. J Epidemiol Community Health. 2005;59(7):568-573. </a:t>
            </a:r>
            <a:r>
              <a:rPr lang="en-US" sz="1100" dirty="0" err="1"/>
              <a:t>doi</a:t>
            </a:r>
            <a:r>
              <a:rPr lang="en-US" sz="1100" dirty="0"/>
              <a:t>: 10.1136/ jech.2004.029041; County-level associations between tobacco retailer density and smoking prevalence in the USA, 2012. </a:t>
            </a:r>
            <a:r>
              <a:rPr lang="en-US" sz="1100" dirty="0" err="1"/>
              <a:t>Prev</a:t>
            </a:r>
            <a:r>
              <a:rPr lang="en-US" sz="1100" dirty="0"/>
              <a:t> Med Rep. 2020; Mar:17:101005. </a:t>
            </a:r>
            <a:r>
              <a:rPr lang="en-US" sz="1100" dirty="0" err="1"/>
              <a:t>doi</a:t>
            </a:r>
            <a:r>
              <a:rPr lang="en-US" sz="1100" dirty="0"/>
              <a:t>: 10.1016/j.pmedr.2019.101005; Place-Based Inequity in Smoking Prevalence in the Largest Cities in the United States. JAMA Intern Med. 2019;179(3):442-444. </a:t>
            </a:r>
            <a:r>
              <a:rPr lang="en-US" sz="1100" dirty="0" err="1"/>
              <a:t>doi</a:t>
            </a:r>
            <a:r>
              <a:rPr lang="en-US" sz="1100" dirty="0"/>
              <a:t>: 10.1001/jamainternmed.2018.5990; The Influence of Tobacco Retailer Density and Poverty on Tobacco Use in a Densely Populated Urban Environment. Public Health Rep. 2019;134(2):164-171. </a:t>
            </a:r>
            <a:r>
              <a:rPr lang="en-US" sz="1100" dirty="0" err="1"/>
              <a:t>doi</a:t>
            </a:r>
            <a:r>
              <a:rPr lang="en-US" sz="1100" dirty="0"/>
              <a:t>: 10.1177/0033354918824330; The effect of tobacco outlet density and proximity on smoking cessation. Am J Public Health. 2011;101(2):315-320. </a:t>
            </a:r>
            <a:r>
              <a:rPr lang="en-US" sz="1100" dirty="0" err="1"/>
              <a:t>doi</a:t>
            </a:r>
            <a:r>
              <a:rPr lang="en-US" sz="1100" dirty="0"/>
              <a:t>: 10.2105/AJPH.2010.191676; The impact of the tobacco retail outlet environment on adult cessation and differences by neighborhood poverty. Addiction. 2015;110(1):152-161. </a:t>
            </a:r>
            <a:r>
              <a:rPr lang="en-US" sz="1100" dirty="0" err="1"/>
              <a:t>doi</a:t>
            </a:r>
            <a:r>
              <a:rPr lang="en-US" sz="1100" dirty="0"/>
              <a:t>: 10.1111/ add.12718; Disentangling individual and neighborhood differences in the intention to quit smoking in Asian American male smokers. </a:t>
            </a:r>
            <a:r>
              <a:rPr lang="en-US" sz="1100" dirty="0" err="1"/>
              <a:t>Prev</a:t>
            </a:r>
            <a:r>
              <a:rPr lang="en-US" sz="1100" dirty="0"/>
              <a:t> Med Rep. 2020;18:101064. </a:t>
            </a:r>
            <a:r>
              <a:rPr lang="en-US" sz="1100" dirty="0" err="1"/>
              <a:t>doi</a:t>
            </a:r>
            <a:r>
              <a:rPr lang="en-US" sz="1100" dirty="0"/>
              <a:t>: 10.1016/j.pmedr.2020.101064; Smoking Cessation in Young Adults Associated With Tobacco Retailer Availability in Their Activity Space? Nicotine </a:t>
            </a:r>
            <a:r>
              <a:rPr lang="en-US" sz="1100" dirty="0" err="1"/>
              <a:t>Tob</a:t>
            </a:r>
            <a:r>
              <a:rPr lang="en-US" sz="1100" dirty="0"/>
              <a:t> Res. 2020;22(4):512-521. </a:t>
            </a:r>
            <a:r>
              <a:rPr lang="en-US" sz="1100" dirty="0" err="1"/>
              <a:t>doi</a:t>
            </a:r>
            <a:r>
              <a:rPr lang="en-US" sz="1100" dirty="0"/>
              <a:t>: 10.1093/</a:t>
            </a:r>
            <a:r>
              <a:rPr lang="en-US" sz="1100" dirty="0" err="1"/>
              <a:t>ntr</a:t>
            </a:r>
            <a:r>
              <a:rPr lang="en-US" sz="1100" dirty="0"/>
              <a:t>/nty242; Reducing Disparities in Tobacco Retailer Density by Banning Tobacco Product Sales Near Schools. Nicotine </a:t>
            </a:r>
            <a:r>
              <a:rPr lang="en-US" sz="1100" dirty="0" err="1"/>
              <a:t>Tob</a:t>
            </a:r>
            <a:r>
              <a:rPr lang="en-US" sz="1100" dirty="0"/>
              <a:t> Res. 2017;19(2):239-244. </a:t>
            </a:r>
            <a:r>
              <a:rPr lang="en-US" sz="1100" dirty="0" err="1"/>
              <a:t>doi</a:t>
            </a:r>
            <a:r>
              <a:rPr lang="en-US" sz="1100" dirty="0"/>
              <a:t>: 10.1093/</a:t>
            </a:r>
            <a:r>
              <a:rPr lang="en-US" sz="1100" dirty="0" err="1"/>
              <a:t>ntr</a:t>
            </a:r>
            <a:r>
              <a:rPr lang="en-US" sz="1100" dirty="0"/>
              <a:t>/ntw185; Tobacco Retail Licensing and Density 3 Years After License Regulations in Philadelphia, Pennsylvania (2012-2019). Am J Public Health. 2020;110(4):547-553. </a:t>
            </a:r>
            <a:r>
              <a:rPr lang="en-US" sz="1100" dirty="0" err="1"/>
              <a:t>doi</a:t>
            </a:r>
            <a:r>
              <a:rPr lang="en-US" sz="1100" dirty="0"/>
              <a:t>: 10.2105/AJPH.2019.305512; Family Smoking Prevention And Tobacco Control Act: banning outdoor tobacco advertising near schools and playgrounds. Am J </a:t>
            </a:r>
            <a:r>
              <a:rPr lang="en-US" sz="1100" dirty="0" err="1"/>
              <a:t>Prev</a:t>
            </a:r>
            <a:r>
              <a:rPr lang="en-US" sz="1100" dirty="0"/>
              <a:t> Med. 2011;40(3):295-302. </a:t>
            </a:r>
            <a:r>
              <a:rPr lang="en-US" sz="1100" dirty="0" err="1"/>
              <a:t>doi</a:t>
            </a:r>
            <a:r>
              <a:rPr lang="en-US" sz="1100" dirty="0"/>
              <a:t>: 10.1016/j.amepre.2010.11.018; The inequitable distribution of tobacco outlet density: the role of income in two Black Mid-Atlantic geopolitical areas. Public Health. 2016;136:35-40. </a:t>
            </a:r>
            <a:r>
              <a:rPr lang="en-US" sz="1100" dirty="0" err="1"/>
              <a:t>doi</a:t>
            </a:r>
            <a:r>
              <a:rPr lang="en-US" sz="1100" dirty="0"/>
              <a:t>: 10.1016/j.puhe.2016.02.032.</a:t>
            </a:r>
          </a:p>
        </p:txBody>
      </p:sp>
    </p:spTree>
    <p:extLst>
      <p:ext uri="{BB962C8B-B14F-4D97-AF65-F5344CB8AC3E}">
        <p14:creationId xmlns:p14="http://schemas.microsoft.com/office/powerpoint/2010/main" val="4038154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0A79-63A3-4BEA-92BF-FF5359F117E6}"/>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49A676EF-DCB3-417A-8016-65C21DC25F45}"/>
              </a:ext>
            </a:extLst>
          </p:cNvPr>
          <p:cNvSpPr>
            <a:spLocks noGrp="1"/>
          </p:cNvSpPr>
          <p:nvPr>
            <p:ph idx="1"/>
          </p:nvPr>
        </p:nvSpPr>
        <p:spPr>
          <a:xfrm>
            <a:off x="677334" y="1755228"/>
            <a:ext cx="8596668" cy="4004441"/>
          </a:xfrm>
        </p:spPr>
        <p:txBody>
          <a:bodyPr/>
          <a:lstStyle/>
          <a:p>
            <a:r>
              <a:rPr lang="en-US" sz="3200" dirty="0"/>
              <a:t>95% of adult smokers began smoking before the age of 21</a:t>
            </a:r>
          </a:p>
          <a:p>
            <a:r>
              <a:rPr lang="en-US" sz="3200" dirty="0"/>
              <a:t>4 out of 5 adults who smoke became regular, daily smokers before the age of 21</a:t>
            </a:r>
          </a:p>
          <a:p>
            <a:r>
              <a:rPr lang="en-US" sz="3200" dirty="0"/>
              <a:t>The younger a person is when they start using tobacco, the more likely they are to become addicted.</a:t>
            </a:r>
          </a:p>
          <a:p>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381A5FDC-F56A-47D9-BE60-57DA3000E295}"/>
              </a:ext>
            </a:extLst>
          </p:cNvPr>
          <p:cNvSpPr txBox="1"/>
          <p:nvPr/>
        </p:nvSpPr>
        <p:spPr>
          <a:xfrm>
            <a:off x="677334" y="5910654"/>
            <a:ext cx="10515600" cy="1015663"/>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Kansas Health Institute - </a:t>
            </a:r>
            <a:r>
              <a:rPr lang="en-US" sz="1200" dirty="0"/>
              <a:t>Understanding the Tobacco 21 Initiative and Implementation of Tobacco 21 Laws; </a:t>
            </a:r>
            <a:r>
              <a:rPr lang="en-US" sz="1200" b="0" i="0" dirty="0">
                <a:solidFill>
                  <a:srgbClr val="333333"/>
                </a:solidFill>
                <a:effectLst/>
                <a:latin typeface="Georgia" panose="02040502050405020303" pitchFamily="18" charset="0"/>
              </a:rPr>
              <a:t>Campaign for Tobacco Free Kids; U.S. Department of Health and Human Services (USDHHS). A Report of the Surgeon General: Preventing Tobacco Use among Youth and Young Adults. We Can Make the Next Generation Tobacco-Free (Consumer Booklet). Atlanta, GA: U.S. Department of Health and Human Services, Centers for Disease Control and Prevention, National Center for Chronic Disease Prevention and Health Promotion, Office on Smoking and Health; 2012</a:t>
            </a:r>
            <a:endParaRPr lang="en-US" sz="1200" dirty="0"/>
          </a:p>
          <a:p>
            <a:endParaRPr lang="en-US" sz="1200" dirty="0"/>
          </a:p>
        </p:txBody>
      </p:sp>
    </p:spTree>
    <p:extLst>
      <p:ext uri="{BB962C8B-B14F-4D97-AF65-F5344CB8AC3E}">
        <p14:creationId xmlns:p14="http://schemas.microsoft.com/office/powerpoint/2010/main" val="186796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fontScale="90000"/>
          </a:bodyPr>
          <a:lstStyle/>
          <a:p>
            <a:r>
              <a:rPr lang="en-US" dirty="0"/>
              <a:t>Opportunities to Address Health Equity: Updating the definition of a tobacco product</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677334" y="1855789"/>
            <a:ext cx="8596668" cy="4755218"/>
          </a:xfrm>
        </p:spPr>
        <p:txBody>
          <a:bodyPr>
            <a:noAutofit/>
          </a:bodyPr>
          <a:lstStyle/>
          <a:p>
            <a:r>
              <a:rPr lang="en-US" sz="2000" b="0" i="0" u="none" strike="noStrike" baseline="0" dirty="0">
                <a:solidFill>
                  <a:srgbClr val="000000"/>
                </a:solidFill>
                <a:latin typeface="Arial" panose="020B0604020202020204" pitchFamily="34" charset="0"/>
              </a:rPr>
              <a:t>Tobacco Product means (1) any product containing, made of, or derived from tobacco or nicotine that is intended for human consumption or is likely to be consumed, whether inhaled, absorbed, or ingested by any other means, including, but not limited to, a cigarette, a cigar, pipe tobacco, chewing tobacco, snuff, or snus; (2) any electronic smoking device and any substances that may be aerosolized or vaporized by such device, whether or not the substance contains nicotine; or (3) any component, part, or accessory of (1) or (2), whether or not any of these contain tobacco or nicotine, including but not limited to filters, rolling papers, blunt or hemp wraps, and pipes. **</a:t>
            </a:r>
            <a:r>
              <a:rPr lang="en-US" sz="2000" b="0" i="0" u="none" strike="noStrike" baseline="0" dirty="0">
                <a:solidFill>
                  <a:srgbClr val="000000"/>
                </a:solidFill>
                <a:highlight>
                  <a:srgbClr val="FFFF00"/>
                </a:highlight>
                <a:latin typeface="Arial" panose="020B0604020202020204" pitchFamily="34" charset="0"/>
              </a:rPr>
              <a:t>Tobacco product does not include drugs, devices, or combination products authorized for sale by the U.S. Food and Drug Administration, as those terms are defined in the Federal Food, Drug and Cosmetic Act. </a:t>
            </a:r>
            <a:endParaRPr lang="en-US" sz="2000" dirty="0">
              <a:highlight>
                <a:srgbClr val="FFFF00"/>
              </a:highlight>
            </a:endParaRPr>
          </a:p>
          <a:p>
            <a:pPr marL="457200" lvl="1" indent="0">
              <a:buNone/>
            </a:pPr>
            <a:r>
              <a:rPr lang="en-US" sz="1800" b="1" dirty="0"/>
              <a:t>**This means that any e-cigarette products approved by the FDA for tobacco cessation are not included under the model ordinance language</a:t>
            </a:r>
          </a:p>
        </p:txBody>
      </p:sp>
    </p:spTree>
    <p:extLst>
      <p:ext uri="{BB962C8B-B14F-4D97-AF65-F5344CB8AC3E}">
        <p14:creationId xmlns:p14="http://schemas.microsoft.com/office/powerpoint/2010/main" val="268541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a:bodyPr>
          <a:lstStyle/>
          <a:p>
            <a:r>
              <a:rPr lang="en-US" dirty="0"/>
              <a:t>Opportunities to Address Health Equity: Tobacco 21</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838200" y="1752902"/>
            <a:ext cx="10515600" cy="4605857"/>
          </a:xfrm>
        </p:spPr>
        <p:txBody>
          <a:bodyPr>
            <a:noAutofit/>
          </a:bodyPr>
          <a:lstStyle/>
          <a:p>
            <a:pPr marL="0" indent="0">
              <a:buNone/>
            </a:pPr>
            <a:endParaRPr lang="en-US" sz="3200" dirty="0"/>
          </a:p>
          <a:p>
            <a:pPr marL="0" indent="0">
              <a:buNone/>
            </a:pPr>
            <a:r>
              <a:rPr lang="en-US" sz="3200" dirty="0"/>
              <a:t>Restrict sales to individuals under 21 years of age</a:t>
            </a:r>
          </a:p>
          <a:p>
            <a:pPr lvl="1"/>
            <a:r>
              <a:rPr lang="en-US" sz="2800" dirty="0"/>
              <a:t>Enforcement through retailer compliance checks</a:t>
            </a:r>
          </a:p>
          <a:p>
            <a:pPr lvl="1"/>
            <a:r>
              <a:rPr lang="en-US" sz="2800" dirty="0"/>
              <a:t>Fines for retailers (no prosecution/fines for youth)</a:t>
            </a:r>
            <a:endParaRPr lang="en-US" sz="3200" dirty="0"/>
          </a:p>
        </p:txBody>
      </p:sp>
    </p:spTree>
    <p:extLst>
      <p:ext uri="{BB962C8B-B14F-4D97-AF65-F5344CB8AC3E}">
        <p14:creationId xmlns:p14="http://schemas.microsoft.com/office/powerpoint/2010/main" val="4115762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a:bodyPr>
          <a:lstStyle/>
          <a:p>
            <a:r>
              <a:rPr lang="en-US" dirty="0"/>
              <a:t>Opportunities to Address Health Equity: Tobacco 21</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838200" y="1752902"/>
            <a:ext cx="9209690" cy="4605857"/>
          </a:xfrm>
        </p:spPr>
        <p:txBody>
          <a:bodyPr>
            <a:noAutofit/>
          </a:bodyPr>
          <a:lstStyle/>
          <a:p>
            <a:pPr marL="0" indent="0">
              <a:buNone/>
            </a:pPr>
            <a:r>
              <a:rPr lang="en-US" sz="3200" dirty="0"/>
              <a:t>Benefit of Tobacco 21 Law</a:t>
            </a:r>
          </a:p>
          <a:p>
            <a:pPr marL="0" indent="0">
              <a:buNone/>
            </a:pPr>
            <a:r>
              <a:rPr lang="en-US" sz="2800" dirty="0"/>
              <a:t>Exposure to Tobacco 21 laws yielded a 39% reduction in the odds of recently smoking in the last 30 days AND 39% reduction in the odds of life-time consumption of at least 100 cigarettes) among youth 18-22 who had ever tried combustible or e-cigarettes  </a:t>
            </a:r>
          </a:p>
        </p:txBody>
      </p:sp>
      <p:sp>
        <p:nvSpPr>
          <p:cNvPr id="4" name="TextBox 3">
            <a:extLst>
              <a:ext uri="{FF2B5EF4-FFF2-40B4-BE49-F238E27FC236}">
                <a16:creationId xmlns:a16="http://schemas.microsoft.com/office/drawing/2014/main" id="{78B287E3-2DAF-4294-A2B4-12818B0724BE}"/>
              </a:ext>
            </a:extLst>
          </p:cNvPr>
          <p:cNvSpPr txBox="1"/>
          <p:nvPr/>
        </p:nvSpPr>
        <p:spPr>
          <a:xfrm>
            <a:off x="764628" y="6169709"/>
            <a:ext cx="10515600" cy="276999"/>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Tobacco-21 laws and young adult smoking: quasi-experimental evidence. Journal of Addiction. 2019.</a:t>
            </a:r>
            <a:endParaRPr lang="en-US" sz="1200" dirty="0"/>
          </a:p>
        </p:txBody>
      </p:sp>
    </p:spTree>
    <p:extLst>
      <p:ext uri="{BB962C8B-B14F-4D97-AF65-F5344CB8AC3E}">
        <p14:creationId xmlns:p14="http://schemas.microsoft.com/office/powerpoint/2010/main" val="3755657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a:bodyPr>
          <a:lstStyle/>
          <a:p>
            <a:r>
              <a:rPr lang="en-US" dirty="0"/>
              <a:t>Opportunities to Address Health Equity: Flavor Ban</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838200" y="1752903"/>
            <a:ext cx="8957441" cy="3744008"/>
          </a:xfrm>
        </p:spPr>
        <p:txBody>
          <a:bodyPr>
            <a:noAutofit/>
          </a:bodyPr>
          <a:lstStyle/>
          <a:p>
            <a:endParaRPr lang="en-US" dirty="0"/>
          </a:p>
          <a:p>
            <a:r>
              <a:rPr lang="en-US" sz="2800" dirty="0"/>
              <a:t>97% of youth who vape use flavors.</a:t>
            </a:r>
          </a:p>
          <a:p>
            <a:r>
              <a:rPr lang="en-US" sz="2800" dirty="0"/>
              <a:t>77.9% of youth and 90.3% of young adults under age 25 indicate that they choose to use e-cigarettes because “they come in flavors I like.”</a:t>
            </a:r>
          </a:p>
        </p:txBody>
      </p:sp>
      <p:sp>
        <p:nvSpPr>
          <p:cNvPr id="4" name="TextBox 3">
            <a:extLst>
              <a:ext uri="{FF2B5EF4-FFF2-40B4-BE49-F238E27FC236}">
                <a16:creationId xmlns:a16="http://schemas.microsoft.com/office/drawing/2014/main" id="{78B287E3-2DAF-4294-A2B4-12818B0724BE}"/>
              </a:ext>
            </a:extLst>
          </p:cNvPr>
          <p:cNvSpPr txBox="1"/>
          <p:nvPr/>
        </p:nvSpPr>
        <p:spPr>
          <a:xfrm>
            <a:off x="677334" y="6135439"/>
            <a:ext cx="10515600" cy="646331"/>
          </a:xfrm>
          <a:prstGeom prst="rect">
            <a:avLst/>
          </a:prstGeom>
          <a:noFill/>
        </p:spPr>
        <p:txBody>
          <a:bodyPr wrap="square" rtlCol="0">
            <a:spAutoFit/>
          </a:bodyPr>
          <a:lstStyle/>
          <a:p>
            <a:r>
              <a:rPr lang="en-US" sz="1200" dirty="0"/>
              <a:t>Ambrose, B. et al. 2015 “Flavored Tobacco Product Use Among US Youth Aged 12-17 Years, 2013-14”; FDA and National Institutes of Health “Population Assessment of Tobacco and Health.” Accessed via </a:t>
            </a:r>
            <a:r>
              <a:rPr lang="en-US" sz="1200" dirty="0">
                <a:hlinkClick r:id="rId2"/>
              </a:rPr>
              <a:t>https://bit.ly/31UXjGs</a:t>
            </a:r>
            <a:r>
              <a:rPr lang="en-US" sz="1200" dirty="0"/>
              <a:t>; Truth Initiative 2019 “Colorful and close to candy: Surveying how the tobacco industry markets flavored products in stores.”</a:t>
            </a:r>
          </a:p>
        </p:txBody>
      </p:sp>
    </p:spTree>
    <p:extLst>
      <p:ext uri="{BB962C8B-B14F-4D97-AF65-F5344CB8AC3E}">
        <p14:creationId xmlns:p14="http://schemas.microsoft.com/office/powerpoint/2010/main" val="226314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a:bodyPr>
          <a:lstStyle/>
          <a:p>
            <a:r>
              <a:rPr lang="en-US" dirty="0"/>
              <a:t>Opportunities to Address Health Equity: Benefits of a Flavor Ban</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838200" y="1752902"/>
            <a:ext cx="8852338" cy="4605857"/>
          </a:xfrm>
        </p:spPr>
        <p:txBody>
          <a:bodyPr>
            <a:noAutofit/>
          </a:bodyPr>
          <a:lstStyle/>
          <a:p>
            <a:pPr marL="0" indent="0" algn="ctr">
              <a:buNone/>
            </a:pPr>
            <a:endParaRPr lang="en-US" dirty="0"/>
          </a:p>
          <a:p>
            <a:pPr marL="0" indent="0" algn="ctr">
              <a:buNone/>
            </a:pPr>
            <a:endParaRPr lang="en-US" dirty="0"/>
          </a:p>
          <a:p>
            <a:pPr marL="0" indent="0">
              <a:buNone/>
            </a:pPr>
            <a:r>
              <a:rPr lang="en-US" sz="2800" dirty="0"/>
              <a:t>An evaluation of New York City’s law, which prohibits the sale of all flavored tobacco, excluding menthol, indicated that as a result of the law, youth had 37% lower odds of ever trying flavored tobacco products and 28% lower odds of ever using any type of tobacco</a:t>
            </a:r>
          </a:p>
        </p:txBody>
      </p:sp>
      <p:sp>
        <p:nvSpPr>
          <p:cNvPr id="4" name="TextBox 3">
            <a:extLst>
              <a:ext uri="{FF2B5EF4-FFF2-40B4-BE49-F238E27FC236}">
                <a16:creationId xmlns:a16="http://schemas.microsoft.com/office/drawing/2014/main" id="{78B287E3-2DAF-4294-A2B4-12818B0724BE}"/>
              </a:ext>
            </a:extLst>
          </p:cNvPr>
          <p:cNvSpPr txBox="1"/>
          <p:nvPr/>
        </p:nvSpPr>
        <p:spPr>
          <a:xfrm>
            <a:off x="764628" y="6127669"/>
            <a:ext cx="10515600" cy="646331"/>
          </a:xfrm>
          <a:prstGeom prst="rect">
            <a:avLst/>
          </a:prstGeom>
          <a:noFill/>
        </p:spPr>
        <p:txBody>
          <a:bodyPr wrap="square" rtlCol="0">
            <a:spAutoFit/>
          </a:bodyPr>
          <a:lstStyle/>
          <a:p>
            <a:r>
              <a:rPr lang="en-US" sz="1200" dirty="0"/>
              <a:t>Ambrose, B. et al. 2015 “Flavored Tobacco Product Use Among US Youth Aged 12-17 Years, 2013-14”; FDA and National Institutes of Health “Population Assessment of Tobacco and Health.” Accessed via </a:t>
            </a:r>
            <a:r>
              <a:rPr lang="en-US" sz="1200" dirty="0">
                <a:hlinkClick r:id="rId2"/>
              </a:rPr>
              <a:t>https://bit.ly/31UXjGs</a:t>
            </a:r>
            <a:r>
              <a:rPr lang="en-US" sz="1200" dirty="0"/>
              <a:t>; Truth Initiative 2019 “Colorful and close to candy: Surveying how the tobacco industry markets flavored products in stores.”</a:t>
            </a:r>
          </a:p>
        </p:txBody>
      </p:sp>
    </p:spTree>
    <p:extLst>
      <p:ext uri="{BB962C8B-B14F-4D97-AF65-F5344CB8AC3E}">
        <p14:creationId xmlns:p14="http://schemas.microsoft.com/office/powerpoint/2010/main" val="1878856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a:bodyPr>
          <a:lstStyle/>
          <a:p>
            <a:r>
              <a:rPr lang="en-US" dirty="0"/>
              <a:t>Opportunities to Address Health Equity: Benefits of a Flavor Ban</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838200" y="1752902"/>
            <a:ext cx="9230710" cy="4605857"/>
          </a:xfrm>
        </p:spPr>
        <p:txBody>
          <a:bodyPr>
            <a:noAutofit/>
          </a:bodyPr>
          <a:lstStyle/>
          <a:p>
            <a:pPr marL="0" indent="0">
              <a:buNone/>
            </a:pPr>
            <a:endParaRPr lang="en-US" dirty="0"/>
          </a:p>
          <a:p>
            <a:pPr marL="0" indent="0">
              <a:buNone/>
            </a:pPr>
            <a:endParaRPr lang="en-US" sz="2800" dirty="0"/>
          </a:p>
          <a:p>
            <a:pPr marL="0" indent="0">
              <a:buNone/>
            </a:pPr>
            <a:r>
              <a:rPr lang="en-US" sz="2800" dirty="0"/>
              <a:t>Historically, menthol has been excluded from flavor bans. To address health equity and the disparities in tobacco use among Black/African Americans due to targeting by tobacco companies, model ordinances include menthol in their flavor bans.</a:t>
            </a:r>
          </a:p>
        </p:txBody>
      </p:sp>
      <p:sp>
        <p:nvSpPr>
          <p:cNvPr id="4" name="TextBox 3">
            <a:extLst>
              <a:ext uri="{FF2B5EF4-FFF2-40B4-BE49-F238E27FC236}">
                <a16:creationId xmlns:a16="http://schemas.microsoft.com/office/drawing/2014/main" id="{78B287E3-2DAF-4294-A2B4-12818B0724BE}"/>
              </a:ext>
            </a:extLst>
          </p:cNvPr>
          <p:cNvSpPr txBox="1"/>
          <p:nvPr/>
        </p:nvSpPr>
        <p:spPr>
          <a:xfrm>
            <a:off x="838200" y="6354375"/>
            <a:ext cx="10515600" cy="276999"/>
          </a:xfrm>
          <a:prstGeom prst="rect">
            <a:avLst/>
          </a:prstGeom>
          <a:noFill/>
        </p:spPr>
        <p:txBody>
          <a:bodyPr wrap="square" rtlCol="0">
            <a:spAutoFit/>
          </a:bodyPr>
          <a:lstStyle/>
          <a:p>
            <a:r>
              <a:rPr lang="en-US" sz="1200" dirty="0"/>
              <a:t>Truth Initiative 2020 “Tobacco use in the African American community.”</a:t>
            </a:r>
          </a:p>
        </p:txBody>
      </p:sp>
    </p:spTree>
    <p:extLst>
      <p:ext uri="{BB962C8B-B14F-4D97-AF65-F5344CB8AC3E}">
        <p14:creationId xmlns:p14="http://schemas.microsoft.com/office/powerpoint/2010/main" val="4045197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a:bodyPr>
          <a:lstStyle/>
          <a:p>
            <a:r>
              <a:rPr lang="en-US" dirty="0"/>
              <a:t>Concerns with a Flavor Ban Right Now</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493986" y="1921065"/>
            <a:ext cx="9595945" cy="3565332"/>
          </a:xfrm>
        </p:spPr>
        <p:txBody>
          <a:bodyPr>
            <a:noAutofit/>
          </a:bodyPr>
          <a:lstStyle/>
          <a:p>
            <a:r>
              <a:rPr lang="en-US" sz="2800" dirty="0"/>
              <a:t>The Kansas Legislature will be considering a bill to pass Tobacco 21 statewide to come under compliance with the federal law and continue receiving SYNAR funding</a:t>
            </a:r>
          </a:p>
          <a:p>
            <a:pPr lvl="1"/>
            <a:r>
              <a:rPr lang="en-US" sz="2400" dirty="0"/>
              <a:t>This creates an opportunity to include a local pre-emption for flavor bans</a:t>
            </a:r>
          </a:p>
          <a:p>
            <a:r>
              <a:rPr lang="en-US" sz="2800" dirty="0"/>
              <a:t>The American Heart Association and Representative </a:t>
            </a:r>
            <a:r>
              <a:rPr lang="en-US" sz="2800" dirty="0" err="1"/>
              <a:t>Haswood</a:t>
            </a:r>
            <a:r>
              <a:rPr lang="en-US" sz="2800" dirty="0"/>
              <a:t> are present for questions and concerns </a:t>
            </a:r>
          </a:p>
        </p:txBody>
      </p:sp>
    </p:spTree>
    <p:extLst>
      <p:ext uri="{BB962C8B-B14F-4D97-AF65-F5344CB8AC3E}">
        <p14:creationId xmlns:p14="http://schemas.microsoft.com/office/powerpoint/2010/main" val="4193116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a:bodyPr>
          <a:lstStyle/>
          <a:p>
            <a:r>
              <a:rPr lang="en-US" dirty="0"/>
              <a:t>Opportunities to Address Health Equity: Local Tobacco Retail License</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838199" y="1752902"/>
            <a:ext cx="9525001" cy="4605857"/>
          </a:xfrm>
        </p:spPr>
        <p:txBody>
          <a:bodyPr>
            <a:noAutofit/>
          </a:bodyPr>
          <a:lstStyle/>
          <a:p>
            <a:pPr marL="0" indent="0">
              <a:buNone/>
            </a:pPr>
            <a:r>
              <a:rPr lang="en-US" sz="3200" dirty="0"/>
              <a:t>Benefits of a Tobacco Retail License and Compliance Checks:</a:t>
            </a:r>
          </a:p>
          <a:p>
            <a:pPr marL="0" indent="0">
              <a:buNone/>
            </a:pPr>
            <a:endParaRPr lang="en-US" dirty="0"/>
          </a:p>
          <a:p>
            <a:pPr marL="0" indent="0">
              <a:buNone/>
            </a:pPr>
            <a:r>
              <a:rPr lang="en-US" sz="2800" dirty="0">
                <a:effectLst/>
                <a:latin typeface="Arial" panose="020B0604020202020204" pitchFamily="34" charset="0"/>
                <a:ea typeface="Calibri" panose="020F0502020204030204" pitchFamily="34" charset="0"/>
              </a:rPr>
              <a:t>A review of tobacco product use among 11</a:t>
            </a:r>
            <a:r>
              <a:rPr lang="en-US" sz="2800" baseline="30000" dirty="0">
                <a:effectLst/>
                <a:latin typeface="Arial" panose="020B0604020202020204" pitchFamily="34" charset="0"/>
                <a:ea typeface="Calibri" panose="020F0502020204030204" pitchFamily="34" charset="0"/>
              </a:rPr>
              <a:t>th</a:t>
            </a:r>
            <a:r>
              <a:rPr lang="en-US" sz="2800" dirty="0">
                <a:effectLst/>
                <a:latin typeface="Arial" panose="020B0604020202020204" pitchFamily="34" charset="0"/>
                <a:ea typeface="Calibri" panose="020F0502020204030204" pitchFamily="34" charset="0"/>
              </a:rPr>
              <a:t> and 12</a:t>
            </a:r>
            <a:r>
              <a:rPr lang="en-US" sz="2800" baseline="30000" dirty="0">
                <a:effectLst/>
                <a:latin typeface="Arial" panose="020B0604020202020204" pitchFamily="34" charset="0"/>
                <a:ea typeface="Calibri" panose="020F0502020204030204" pitchFamily="34" charset="0"/>
              </a:rPr>
              <a:t>th</a:t>
            </a:r>
            <a:r>
              <a:rPr lang="en-US" sz="2800" dirty="0">
                <a:effectLst/>
                <a:latin typeface="Arial" panose="020B0604020202020204" pitchFamily="34" charset="0"/>
                <a:ea typeface="Calibri" panose="020F0502020204030204" pitchFamily="34" charset="0"/>
              </a:rPr>
              <a:t> graders across 14 California political jurisdictions found that youth living in the four jurisdictions with the strongest tobacco retailer licensing ordinances had lower odds of ever using cigarettes or e-cigarettes, lower odds of initiation of e-cigarettes at follow-up, and lower odds of past 30-day use</a:t>
            </a:r>
            <a:endParaRPr lang="en-US" sz="2800" dirty="0"/>
          </a:p>
          <a:p>
            <a:endParaRPr lang="en-US" dirty="0"/>
          </a:p>
          <a:p>
            <a:endParaRPr lang="en-US" dirty="0"/>
          </a:p>
        </p:txBody>
      </p:sp>
      <p:sp>
        <p:nvSpPr>
          <p:cNvPr id="4" name="TextBox 3">
            <a:extLst>
              <a:ext uri="{FF2B5EF4-FFF2-40B4-BE49-F238E27FC236}">
                <a16:creationId xmlns:a16="http://schemas.microsoft.com/office/drawing/2014/main" id="{F21C29CB-B669-4504-BA46-ED314F56731A}"/>
              </a:ext>
            </a:extLst>
          </p:cNvPr>
          <p:cNvSpPr txBox="1"/>
          <p:nvPr/>
        </p:nvSpPr>
        <p:spPr>
          <a:xfrm>
            <a:off x="838200" y="6354375"/>
            <a:ext cx="10515600" cy="276999"/>
          </a:xfrm>
          <a:prstGeom prst="rect">
            <a:avLst/>
          </a:prstGeom>
          <a:noFill/>
        </p:spPr>
        <p:txBody>
          <a:bodyPr wrap="square" rtlCol="0">
            <a:spAutoFit/>
          </a:bodyPr>
          <a:lstStyle/>
          <a:p>
            <a:r>
              <a:rPr lang="en-US" sz="1200" dirty="0"/>
              <a:t>Tobacco Retail Licensing and Youth Product Use. Pediatrics. 2019;143(2). </a:t>
            </a:r>
            <a:r>
              <a:rPr lang="en-US" sz="1200" dirty="0" err="1"/>
              <a:t>doi</a:t>
            </a:r>
            <a:r>
              <a:rPr lang="en-US" sz="1200" dirty="0"/>
              <a:t>: https://doi.org/10.1542/peds.2017-3536</a:t>
            </a:r>
          </a:p>
        </p:txBody>
      </p:sp>
    </p:spTree>
    <p:extLst>
      <p:ext uri="{BB962C8B-B14F-4D97-AF65-F5344CB8AC3E}">
        <p14:creationId xmlns:p14="http://schemas.microsoft.com/office/powerpoint/2010/main" val="158845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4525C-4AAE-469C-9B00-E8D0BF9C4D2B}"/>
              </a:ext>
            </a:extLst>
          </p:cNvPr>
          <p:cNvSpPr>
            <a:spLocks noGrp="1"/>
          </p:cNvSpPr>
          <p:nvPr>
            <p:ph type="title"/>
          </p:nvPr>
        </p:nvSpPr>
        <p:spPr/>
        <p:txBody>
          <a:bodyPr>
            <a:normAutofit fontScale="90000"/>
          </a:bodyPr>
          <a:lstStyle/>
          <a:p>
            <a:r>
              <a:rPr lang="en-US" dirty="0"/>
              <a:t>Opportunities to Address Health Equity: Local Benefits of a Local Tobacco Retail License</a:t>
            </a:r>
          </a:p>
        </p:txBody>
      </p:sp>
      <p:sp>
        <p:nvSpPr>
          <p:cNvPr id="3" name="Content Placeholder 2">
            <a:extLst>
              <a:ext uri="{FF2B5EF4-FFF2-40B4-BE49-F238E27FC236}">
                <a16:creationId xmlns:a16="http://schemas.microsoft.com/office/drawing/2014/main" id="{1D835B9C-B49D-4ABD-9E1B-9E4A0962E364}"/>
              </a:ext>
            </a:extLst>
          </p:cNvPr>
          <p:cNvSpPr>
            <a:spLocks noGrp="1"/>
          </p:cNvSpPr>
          <p:nvPr>
            <p:ph idx="1"/>
          </p:nvPr>
        </p:nvSpPr>
        <p:spPr>
          <a:xfrm>
            <a:off x="838200" y="1752902"/>
            <a:ext cx="10515600" cy="4605857"/>
          </a:xfrm>
        </p:spPr>
        <p:txBody>
          <a:bodyPr>
            <a:noAutofit/>
          </a:bodyPr>
          <a:lstStyle/>
          <a:p>
            <a:r>
              <a:rPr lang="en-US" sz="2400" dirty="0"/>
              <a:t>Columbia, Missouri passed T21 in December 2015</a:t>
            </a:r>
          </a:p>
          <a:p>
            <a:r>
              <a:rPr lang="en-US" sz="2400" dirty="0"/>
              <a:t>Began compliance inspections in February 2020</a:t>
            </a:r>
          </a:p>
          <a:p>
            <a:pPr lvl="1"/>
            <a:r>
              <a:rPr lang="en-US" sz="2000" dirty="0"/>
              <a:t>Saw a significant decrease in retailer violations once the checks began</a:t>
            </a:r>
          </a:p>
        </p:txBody>
      </p:sp>
      <p:pic>
        <p:nvPicPr>
          <p:cNvPr id="4" name="Picture 3">
            <a:extLst>
              <a:ext uri="{FF2B5EF4-FFF2-40B4-BE49-F238E27FC236}">
                <a16:creationId xmlns:a16="http://schemas.microsoft.com/office/drawing/2014/main" id="{F41C2F27-CB0F-4279-B8BF-15C7E9A9506D}"/>
              </a:ext>
            </a:extLst>
          </p:cNvPr>
          <p:cNvPicPr>
            <a:picLocks noChangeAspect="1"/>
          </p:cNvPicPr>
          <p:nvPr/>
        </p:nvPicPr>
        <p:blipFill>
          <a:blip r:embed="rId2"/>
          <a:stretch>
            <a:fillRect/>
          </a:stretch>
        </p:blipFill>
        <p:spPr>
          <a:xfrm>
            <a:off x="2890628" y="3339742"/>
            <a:ext cx="5852833" cy="3454977"/>
          </a:xfrm>
          <a:prstGeom prst="rect">
            <a:avLst/>
          </a:prstGeom>
        </p:spPr>
      </p:pic>
    </p:spTree>
    <p:extLst>
      <p:ext uri="{BB962C8B-B14F-4D97-AF65-F5344CB8AC3E}">
        <p14:creationId xmlns:p14="http://schemas.microsoft.com/office/powerpoint/2010/main" val="2721867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2CE6-0081-4B16-AD7D-D1CE08675421}"/>
              </a:ext>
            </a:extLst>
          </p:cNvPr>
          <p:cNvSpPr>
            <a:spLocks noGrp="1"/>
          </p:cNvSpPr>
          <p:nvPr>
            <p:ph type="title"/>
          </p:nvPr>
        </p:nvSpPr>
        <p:spPr/>
        <p:txBody>
          <a:bodyPr/>
          <a:lstStyle/>
          <a:p>
            <a:r>
              <a:rPr lang="en-US" dirty="0"/>
              <a:t>Equity Considerations</a:t>
            </a:r>
          </a:p>
        </p:txBody>
      </p:sp>
      <p:sp>
        <p:nvSpPr>
          <p:cNvPr id="3" name="Content Placeholder 2">
            <a:extLst>
              <a:ext uri="{FF2B5EF4-FFF2-40B4-BE49-F238E27FC236}">
                <a16:creationId xmlns:a16="http://schemas.microsoft.com/office/drawing/2014/main" id="{EF5A396B-6B38-4307-883B-A3EBBD322A19}"/>
              </a:ext>
            </a:extLst>
          </p:cNvPr>
          <p:cNvSpPr>
            <a:spLocks noGrp="1"/>
          </p:cNvSpPr>
          <p:nvPr>
            <p:ph idx="1"/>
          </p:nvPr>
        </p:nvSpPr>
        <p:spPr>
          <a:xfrm>
            <a:off x="677334" y="1376855"/>
            <a:ext cx="8596668" cy="4664507"/>
          </a:xfrm>
        </p:spPr>
        <p:txBody>
          <a:bodyPr>
            <a:normAutofit fontScale="77500" lnSpcReduction="20000"/>
          </a:bodyPr>
          <a:lstStyle/>
          <a:p>
            <a:r>
              <a:rPr lang="en-US" sz="3200" dirty="0"/>
              <a:t>Research-supported opportunities to improve equity:</a:t>
            </a:r>
          </a:p>
          <a:p>
            <a:pPr lvl="1"/>
            <a:r>
              <a:rPr lang="en-US" sz="3100" dirty="0"/>
              <a:t>Don’t include laws that punish the purchaser, the user, or the possessor (PUP) laws</a:t>
            </a:r>
          </a:p>
          <a:p>
            <a:pPr lvl="1"/>
            <a:r>
              <a:rPr lang="en-US" sz="3100" dirty="0"/>
              <a:t>Put the accountability on the retail business, not the clerk </a:t>
            </a:r>
          </a:p>
          <a:p>
            <a:pPr lvl="1"/>
            <a:r>
              <a:rPr lang="en-US" sz="3100" dirty="0"/>
              <a:t>Include menthol in any flavor bans</a:t>
            </a:r>
          </a:p>
          <a:p>
            <a:pPr lvl="1"/>
            <a:r>
              <a:rPr lang="en-US" sz="3100" dirty="0"/>
              <a:t>Provide an exemption for the use of tobacco for religious, spiritual, or cultural ceremony or practice</a:t>
            </a:r>
          </a:p>
          <a:p>
            <a:pPr lvl="1"/>
            <a:r>
              <a:rPr lang="en-US" sz="3100" dirty="0"/>
              <a:t>Funds from violations could be used toward:</a:t>
            </a:r>
          </a:p>
          <a:p>
            <a:pPr lvl="2"/>
            <a:r>
              <a:rPr lang="en-US" sz="2600" dirty="0"/>
              <a:t>Improving mental health services and resources to address the underlying issues that may be associated with tobacco use</a:t>
            </a:r>
          </a:p>
          <a:p>
            <a:pPr lvl="2"/>
            <a:r>
              <a:rPr lang="en-US" sz="2600" dirty="0"/>
              <a:t>Improving cessation services to those that would like to quit</a:t>
            </a:r>
          </a:p>
          <a:p>
            <a:pPr lvl="1"/>
            <a:endParaRPr lang="en-US" dirty="0"/>
          </a:p>
        </p:txBody>
      </p:sp>
    </p:spTree>
    <p:extLst>
      <p:ext uri="{BB962C8B-B14F-4D97-AF65-F5344CB8AC3E}">
        <p14:creationId xmlns:p14="http://schemas.microsoft.com/office/powerpoint/2010/main" val="134630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0A79-63A3-4BEA-92BF-FF5359F117E6}"/>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49A676EF-DCB3-417A-8016-65C21DC25F45}"/>
              </a:ext>
            </a:extLst>
          </p:cNvPr>
          <p:cNvSpPr>
            <a:spLocks noGrp="1"/>
          </p:cNvSpPr>
          <p:nvPr>
            <p:ph idx="1"/>
          </p:nvPr>
        </p:nvSpPr>
        <p:spPr>
          <a:xfrm>
            <a:off x="838199" y="1825625"/>
            <a:ext cx="9976945" cy="4351338"/>
          </a:xfrm>
        </p:spPr>
        <p:txBody>
          <a:bodyPr/>
          <a:lstStyle/>
          <a:p>
            <a:pPr marL="0" indent="0">
              <a:buNone/>
            </a:pPr>
            <a:r>
              <a:rPr lang="en-US" sz="3600" dirty="0"/>
              <a:t>Vaping is reversing progress on youth tobacco use:</a:t>
            </a:r>
          </a:p>
          <a:p>
            <a:r>
              <a:rPr lang="en-US" sz="3200" dirty="0"/>
              <a:t>In 1997, 1 in 4 teens smoked. In 2018, 1 in 20 teens smoked. </a:t>
            </a:r>
          </a:p>
          <a:p>
            <a:r>
              <a:rPr lang="en-US" sz="3200" u="sng" dirty="0"/>
              <a:t>In 2019, 1 in 4 Kansas high schoolers regularly used at least one tobacco product</a:t>
            </a:r>
          </a:p>
        </p:txBody>
      </p:sp>
      <p:sp>
        <p:nvSpPr>
          <p:cNvPr id="4" name="TextBox 3">
            <a:extLst>
              <a:ext uri="{FF2B5EF4-FFF2-40B4-BE49-F238E27FC236}">
                <a16:creationId xmlns:a16="http://schemas.microsoft.com/office/drawing/2014/main" id="{D91A89C6-A899-4EEA-880F-C6EC07D3079A}"/>
              </a:ext>
            </a:extLst>
          </p:cNvPr>
          <p:cNvSpPr txBox="1"/>
          <p:nvPr/>
        </p:nvSpPr>
        <p:spPr>
          <a:xfrm>
            <a:off x="733097" y="6169709"/>
            <a:ext cx="10515600" cy="276999"/>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CDC.gov, Office on Smoking and Health, National Center for Chronic Disease Prevention and Health Promotion</a:t>
            </a:r>
            <a:endParaRPr lang="en-US" sz="1200" dirty="0"/>
          </a:p>
        </p:txBody>
      </p:sp>
    </p:spTree>
    <p:extLst>
      <p:ext uri="{BB962C8B-B14F-4D97-AF65-F5344CB8AC3E}">
        <p14:creationId xmlns:p14="http://schemas.microsoft.com/office/powerpoint/2010/main" val="342941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48ED-47D7-4CC6-B1A3-E6FE180CD268}"/>
              </a:ext>
            </a:extLst>
          </p:cNvPr>
          <p:cNvSpPr>
            <a:spLocks noGrp="1"/>
          </p:cNvSpPr>
          <p:nvPr>
            <p:ph type="title"/>
          </p:nvPr>
        </p:nvSpPr>
        <p:spPr>
          <a:xfrm>
            <a:off x="398197" y="333950"/>
            <a:ext cx="7474172" cy="1325563"/>
          </a:xfrm>
        </p:spPr>
        <p:txBody>
          <a:bodyPr>
            <a:normAutofit/>
          </a:bodyPr>
          <a:lstStyle/>
          <a:p>
            <a:r>
              <a:rPr lang="en-US" dirty="0"/>
              <a:t>Present for Questions</a:t>
            </a:r>
          </a:p>
        </p:txBody>
      </p:sp>
      <p:sp>
        <p:nvSpPr>
          <p:cNvPr id="9" name="Content Placeholder 8">
            <a:extLst>
              <a:ext uri="{FF2B5EF4-FFF2-40B4-BE49-F238E27FC236}">
                <a16:creationId xmlns:a16="http://schemas.microsoft.com/office/drawing/2014/main" id="{E4845519-ACCA-4E8F-BC62-60380F8508C7}"/>
              </a:ext>
            </a:extLst>
          </p:cNvPr>
          <p:cNvSpPr>
            <a:spLocks noGrp="1"/>
          </p:cNvSpPr>
          <p:nvPr>
            <p:ph idx="1"/>
          </p:nvPr>
        </p:nvSpPr>
        <p:spPr>
          <a:xfrm>
            <a:off x="200722" y="1575622"/>
            <a:ext cx="9053720" cy="4659546"/>
          </a:xfrm>
        </p:spPr>
        <p:txBody>
          <a:bodyPr anchor="ctr">
            <a:normAutofit/>
          </a:bodyPr>
          <a:lstStyle/>
          <a:p>
            <a:r>
              <a:rPr lang="en-US" sz="2400" dirty="0"/>
              <a:t>Laura McCulloch, Lawrence-Douglas County Public Health</a:t>
            </a:r>
          </a:p>
          <a:p>
            <a:r>
              <a:rPr lang="en-US" sz="2400" dirty="0"/>
              <a:t>Marty Scott and Chris Tilden, </a:t>
            </a:r>
            <a:r>
              <a:rPr lang="en-US" sz="2400" dirty="0" err="1"/>
              <a:t>LiveWell</a:t>
            </a:r>
            <a:r>
              <a:rPr lang="en-US" sz="2400" dirty="0"/>
              <a:t> Douglas County </a:t>
            </a:r>
          </a:p>
          <a:p>
            <a:r>
              <a:rPr lang="en-US" sz="2400" dirty="0"/>
              <a:t>Kari Rinker and </a:t>
            </a:r>
            <a:r>
              <a:rPr lang="en-US" sz="2400" dirty="0" err="1"/>
              <a:t>Missty</a:t>
            </a:r>
            <a:r>
              <a:rPr lang="en-US" sz="2400" dirty="0"/>
              <a:t> Slater, American Heart Association</a:t>
            </a:r>
          </a:p>
          <a:p>
            <a:r>
              <a:rPr lang="en-US" sz="2400" dirty="0"/>
              <a:t>Kim Richter, University of Kansas Cancer Center</a:t>
            </a:r>
          </a:p>
          <a:p>
            <a:r>
              <a:rPr lang="en-US" sz="2400" dirty="0"/>
              <a:t>Sara Prem, Tobacco Free Kansas Coalition </a:t>
            </a:r>
          </a:p>
          <a:p>
            <a:r>
              <a:rPr lang="en-US" sz="2400" dirty="0"/>
              <a:t>Kansas State Representative Christina </a:t>
            </a:r>
            <a:r>
              <a:rPr lang="en-US" sz="2400" dirty="0" err="1"/>
              <a:t>Haswood</a:t>
            </a:r>
            <a:r>
              <a:rPr lang="en-US" sz="2400" dirty="0"/>
              <a:t> </a:t>
            </a:r>
          </a:p>
          <a:p>
            <a:r>
              <a:rPr lang="en-US" sz="2400" dirty="0"/>
              <a:t>Dr. Ashley Bloom, LMH Health </a:t>
            </a:r>
          </a:p>
          <a:p>
            <a:r>
              <a:rPr lang="en-US" sz="2400" dirty="0"/>
              <a:t>Jordan Roberts, KDHE RESIST Coordinator </a:t>
            </a:r>
          </a:p>
        </p:txBody>
      </p:sp>
      <p:pic>
        <p:nvPicPr>
          <p:cNvPr id="5" name="Content Placeholder 4" descr="Logo, company name&#10;&#10;Description automatically generated">
            <a:extLst>
              <a:ext uri="{FF2B5EF4-FFF2-40B4-BE49-F238E27FC236}">
                <a16:creationId xmlns:a16="http://schemas.microsoft.com/office/drawing/2014/main" id="{3CDEA217-6B2B-47CC-BBDB-C01E896463F8}"/>
              </a:ext>
            </a:extLst>
          </p:cNvPr>
          <p:cNvPicPr>
            <a:picLocks noChangeAspect="1"/>
          </p:cNvPicPr>
          <p:nvPr/>
        </p:nvPicPr>
        <p:blipFill rotWithShape="1">
          <a:blip r:embed="rId2">
            <a:extLst>
              <a:ext uri="{28A0092B-C50C-407E-A947-70E740481C1C}">
                <a14:useLocalDpi xmlns:a14="http://schemas.microsoft.com/office/drawing/2010/main" val="0"/>
              </a:ext>
            </a:extLst>
          </a:blip>
          <a:srcRect b="67"/>
          <a:stretch/>
        </p:blipFill>
        <p:spPr>
          <a:xfrm>
            <a:off x="9254442" y="2864647"/>
            <a:ext cx="1462088" cy="1128705"/>
          </a:xfrm>
          <a:prstGeom prst="rect">
            <a:avLst/>
          </a:prstGeom>
        </p:spPr>
      </p:pic>
    </p:spTree>
    <p:extLst>
      <p:ext uri="{BB962C8B-B14F-4D97-AF65-F5344CB8AC3E}">
        <p14:creationId xmlns:p14="http://schemas.microsoft.com/office/powerpoint/2010/main" val="1784517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0A79-63A3-4BEA-92BF-FF5359F117E6}"/>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49A676EF-DCB3-417A-8016-65C21DC25F45}"/>
              </a:ext>
            </a:extLst>
          </p:cNvPr>
          <p:cNvSpPr>
            <a:spLocks noGrp="1"/>
          </p:cNvSpPr>
          <p:nvPr>
            <p:ph idx="1"/>
          </p:nvPr>
        </p:nvSpPr>
        <p:spPr>
          <a:xfrm>
            <a:off x="838200" y="1825625"/>
            <a:ext cx="4910960" cy="4351338"/>
          </a:xfrm>
        </p:spPr>
        <p:txBody>
          <a:bodyPr/>
          <a:lstStyle/>
          <a:p>
            <a:pPr marL="0" indent="0">
              <a:buNone/>
            </a:pPr>
            <a:endParaRPr lang="en-US" dirty="0"/>
          </a:p>
          <a:p>
            <a:pPr marL="0" indent="0">
              <a:buNone/>
            </a:pPr>
            <a:endParaRPr lang="en-US" dirty="0"/>
          </a:p>
          <a:p>
            <a:pPr marL="0" indent="0">
              <a:buNone/>
            </a:pPr>
            <a:r>
              <a:rPr lang="en-US" sz="3200" dirty="0"/>
              <a:t>Vapes/e-cigarettes are youth’s tobacco product of choice, with 1 in 5 vaping/using e-cigarettes</a:t>
            </a:r>
          </a:p>
        </p:txBody>
      </p:sp>
      <p:sp>
        <p:nvSpPr>
          <p:cNvPr id="4" name="TextBox 3">
            <a:extLst>
              <a:ext uri="{FF2B5EF4-FFF2-40B4-BE49-F238E27FC236}">
                <a16:creationId xmlns:a16="http://schemas.microsoft.com/office/drawing/2014/main" id="{D91A89C6-A899-4EEA-880F-C6EC07D3079A}"/>
              </a:ext>
            </a:extLst>
          </p:cNvPr>
          <p:cNvSpPr txBox="1"/>
          <p:nvPr/>
        </p:nvSpPr>
        <p:spPr>
          <a:xfrm>
            <a:off x="733097" y="6169709"/>
            <a:ext cx="10515600" cy="276999"/>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CDC.gov, Office on Smoking and Health, National Center for Chronic Disease Prevention and Health Promotion, National Youth Tobacco Survey</a:t>
            </a:r>
            <a:endParaRPr lang="en-US" sz="1200" dirty="0"/>
          </a:p>
        </p:txBody>
      </p:sp>
      <p:pic>
        <p:nvPicPr>
          <p:cNvPr id="5" name="Picture 4">
            <a:extLst>
              <a:ext uri="{FF2B5EF4-FFF2-40B4-BE49-F238E27FC236}">
                <a16:creationId xmlns:a16="http://schemas.microsoft.com/office/drawing/2014/main" id="{6D1435A0-71DB-4665-BA4E-954074104FAE}"/>
              </a:ext>
            </a:extLst>
          </p:cNvPr>
          <p:cNvPicPr>
            <a:picLocks noChangeAspect="1"/>
          </p:cNvPicPr>
          <p:nvPr/>
        </p:nvPicPr>
        <p:blipFill>
          <a:blip r:embed="rId2"/>
          <a:stretch>
            <a:fillRect/>
          </a:stretch>
        </p:blipFill>
        <p:spPr>
          <a:xfrm>
            <a:off x="6366969" y="672990"/>
            <a:ext cx="5238750" cy="5238750"/>
          </a:xfrm>
          <a:prstGeom prst="rect">
            <a:avLst/>
          </a:prstGeom>
        </p:spPr>
      </p:pic>
    </p:spTree>
    <p:extLst>
      <p:ext uri="{BB962C8B-B14F-4D97-AF65-F5344CB8AC3E}">
        <p14:creationId xmlns:p14="http://schemas.microsoft.com/office/powerpoint/2010/main" val="661252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0A79-63A3-4BEA-92BF-FF5359F117E6}"/>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49A676EF-DCB3-417A-8016-65C21DC25F45}"/>
              </a:ext>
            </a:extLst>
          </p:cNvPr>
          <p:cNvSpPr>
            <a:spLocks noGrp="1"/>
          </p:cNvSpPr>
          <p:nvPr>
            <p:ph idx="1"/>
          </p:nvPr>
        </p:nvSpPr>
        <p:spPr>
          <a:xfrm>
            <a:off x="677333" y="1740176"/>
            <a:ext cx="8855549" cy="3880773"/>
          </a:xfrm>
        </p:spPr>
        <p:txBody>
          <a:bodyPr>
            <a:normAutofit lnSpcReduction="10000"/>
          </a:bodyPr>
          <a:lstStyle/>
          <a:p>
            <a:r>
              <a:rPr lang="en-US" sz="3200" dirty="0"/>
              <a:t>The average age that Douglas County youth first tried a vape product is 14.3</a:t>
            </a:r>
          </a:p>
          <a:p>
            <a:r>
              <a:rPr lang="en-US" sz="3200" dirty="0"/>
              <a:t>44.3% of young adult current e-cigarette users were never smokers before trying e-cigarettes.</a:t>
            </a:r>
          </a:p>
          <a:p>
            <a:r>
              <a:rPr lang="en-US" sz="3200" dirty="0"/>
              <a:t>Young people who had ever used </a:t>
            </a:r>
            <a:r>
              <a:rPr lang="en-US" sz="3200" u="sng" dirty="0"/>
              <a:t>e-cigarettes</a:t>
            </a:r>
            <a:r>
              <a:rPr lang="en-US" sz="3200" dirty="0"/>
              <a:t> in 2018 were 8 times more likely to be using </a:t>
            </a:r>
            <a:r>
              <a:rPr lang="en-US" sz="3200" u="sng" dirty="0"/>
              <a:t>cigarettes </a:t>
            </a:r>
            <a:r>
              <a:rPr lang="en-US" sz="3200" dirty="0"/>
              <a:t>one year later</a:t>
            </a:r>
          </a:p>
          <a:p>
            <a:endParaRPr lang="en-US" sz="3200" dirty="0"/>
          </a:p>
          <a:p>
            <a:endParaRPr lang="en-US" sz="3200" dirty="0"/>
          </a:p>
          <a:p>
            <a:endParaRPr lang="en-US" sz="3200" dirty="0"/>
          </a:p>
          <a:p>
            <a:endParaRPr lang="en-US" sz="3200" dirty="0"/>
          </a:p>
        </p:txBody>
      </p:sp>
      <p:sp>
        <p:nvSpPr>
          <p:cNvPr id="4" name="TextBox 3">
            <a:extLst>
              <a:ext uri="{FF2B5EF4-FFF2-40B4-BE49-F238E27FC236}">
                <a16:creationId xmlns:a16="http://schemas.microsoft.com/office/drawing/2014/main" id="{D91A89C6-A899-4EEA-880F-C6EC07D3079A}"/>
              </a:ext>
            </a:extLst>
          </p:cNvPr>
          <p:cNvSpPr txBox="1"/>
          <p:nvPr/>
        </p:nvSpPr>
        <p:spPr>
          <a:xfrm>
            <a:off x="733097" y="6169709"/>
            <a:ext cx="10515600" cy="646331"/>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Kansas Communities that Care Survey </a:t>
            </a:r>
            <a:r>
              <a:rPr lang="en-US" sz="1200" dirty="0">
                <a:solidFill>
                  <a:srgbClr val="333333"/>
                </a:solidFill>
                <a:latin typeface="Georgia" panose="02040502050405020303" pitchFamily="18" charset="0"/>
              </a:rPr>
              <a:t>2020; </a:t>
            </a:r>
            <a:r>
              <a:rPr lang="en-US" sz="1200" dirty="0" err="1">
                <a:solidFill>
                  <a:srgbClr val="333333"/>
                </a:solidFill>
                <a:latin typeface="Georgia" panose="02040502050405020303" pitchFamily="18" charset="0"/>
              </a:rPr>
              <a:t>Mirbolouk</a:t>
            </a:r>
            <a:r>
              <a:rPr lang="en-US" sz="1200" dirty="0">
                <a:solidFill>
                  <a:srgbClr val="333333"/>
                </a:solidFill>
                <a:latin typeface="Georgia" panose="02040502050405020303" pitchFamily="18" charset="0"/>
              </a:rPr>
              <a:t> M. et al. 2018 “Prevalence and Distribution of E-Cigarette Use Among U.S. Adults: Behavioral Risk Factor Surveillance System, 2016 Prevalence of E-Cigarette Use Among U.S. Adults.”; Hair, E. et al. 2021 “Association between e-cigarette use and future combustible cigarette use: Evidence from a prospective cohort of youth and young adults.”</a:t>
            </a:r>
            <a:endParaRPr lang="en-US" sz="1200" dirty="0"/>
          </a:p>
        </p:txBody>
      </p:sp>
    </p:spTree>
    <p:extLst>
      <p:ext uri="{BB962C8B-B14F-4D97-AF65-F5344CB8AC3E}">
        <p14:creationId xmlns:p14="http://schemas.microsoft.com/office/powerpoint/2010/main" val="207879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D0A79-63A3-4BEA-92BF-FF5359F117E6}"/>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49A676EF-DCB3-417A-8016-65C21DC25F45}"/>
              </a:ext>
            </a:extLst>
          </p:cNvPr>
          <p:cNvSpPr>
            <a:spLocks noGrp="1"/>
          </p:cNvSpPr>
          <p:nvPr>
            <p:ph idx="1"/>
          </p:nvPr>
        </p:nvSpPr>
        <p:spPr/>
        <p:txBody>
          <a:bodyPr>
            <a:normAutofit/>
          </a:bodyPr>
          <a:lstStyle/>
          <a:p>
            <a:pPr marL="0" indent="0">
              <a:buNone/>
            </a:pPr>
            <a:r>
              <a:rPr lang="en-US" sz="3300" dirty="0"/>
              <a:t>COVID-19 Concerns with Vaping:</a:t>
            </a:r>
          </a:p>
          <a:p>
            <a:r>
              <a:rPr lang="en-US" sz="2800" dirty="0"/>
              <a:t>Vaping is linked to a substantially increased risk of COVID-19 among teenagers and young adults</a:t>
            </a:r>
          </a:p>
          <a:p>
            <a:r>
              <a:rPr lang="en-US" sz="2800" dirty="0"/>
              <a:t>Among young people who were tested for the virus that causes COVID-19, the research found that those who vaped were </a:t>
            </a:r>
            <a:r>
              <a:rPr lang="en-US" sz="2800" u="sng" dirty="0"/>
              <a:t>5 to 7 times more likely </a:t>
            </a:r>
            <a:r>
              <a:rPr lang="en-US" sz="2800" dirty="0"/>
              <a:t>to be infected than those who did not use e-cigarettes.</a:t>
            </a:r>
          </a:p>
        </p:txBody>
      </p:sp>
      <p:sp>
        <p:nvSpPr>
          <p:cNvPr id="4" name="TextBox 3">
            <a:extLst>
              <a:ext uri="{FF2B5EF4-FFF2-40B4-BE49-F238E27FC236}">
                <a16:creationId xmlns:a16="http://schemas.microsoft.com/office/drawing/2014/main" id="{D91A89C6-A899-4EEA-880F-C6EC07D3079A}"/>
              </a:ext>
            </a:extLst>
          </p:cNvPr>
          <p:cNvSpPr txBox="1"/>
          <p:nvPr/>
        </p:nvSpPr>
        <p:spPr>
          <a:xfrm>
            <a:off x="733097" y="6169709"/>
            <a:ext cx="10515600" cy="461665"/>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hlinkClick r:id="rId2"/>
              </a:rPr>
              <a:t>https://med.stanford.edu/news/all-news/2020/08/vaping-linked-to-covid-19-risk-in-teens-and-young-adults.html</a:t>
            </a:r>
            <a:r>
              <a:rPr lang="en-US" sz="1200" b="0" i="0" dirty="0">
                <a:solidFill>
                  <a:srgbClr val="333333"/>
                </a:solidFill>
                <a:effectLst/>
                <a:latin typeface="Georgia" panose="02040502050405020303" pitchFamily="18" charset="0"/>
              </a:rPr>
              <a:t>, 15. Mathur </a:t>
            </a:r>
            <a:r>
              <a:rPr lang="en-US" sz="1200" b="0" i="0" dirty="0" err="1">
                <a:solidFill>
                  <a:srgbClr val="333333"/>
                </a:solidFill>
                <a:effectLst/>
                <a:latin typeface="Georgia" panose="02040502050405020303" pitchFamily="18" charset="0"/>
              </a:rPr>
              <a:t>Gaiha</a:t>
            </a:r>
            <a:r>
              <a:rPr lang="en-US" sz="1200" b="0" i="0" dirty="0">
                <a:solidFill>
                  <a:srgbClr val="333333"/>
                </a:solidFill>
                <a:effectLst/>
                <a:latin typeface="Georgia" panose="02040502050405020303" pitchFamily="18" charset="0"/>
              </a:rPr>
              <a:t>, S. et al. 2020 “Association Between Youth Smoking, Electronic Cigarette Use, and COVID-19.”</a:t>
            </a:r>
          </a:p>
        </p:txBody>
      </p:sp>
    </p:spTree>
    <p:extLst>
      <p:ext uri="{BB962C8B-B14F-4D97-AF65-F5344CB8AC3E}">
        <p14:creationId xmlns:p14="http://schemas.microsoft.com/office/powerpoint/2010/main" val="405304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72CDA-B736-43F9-9EDE-77898FE062E6}"/>
              </a:ext>
            </a:extLst>
          </p:cNvPr>
          <p:cNvSpPr>
            <a:spLocks noGrp="1"/>
          </p:cNvSpPr>
          <p:nvPr>
            <p:ph type="title"/>
          </p:nvPr>
        </p:nvSpPr>
        <p:spPr/>
        <p:txBody>
          <a:bodyPr/>
          <a:lstStyle/>
          <a:p>
            <a:r>
              <a:rPr lang="en-US" dirty="0"/>
              <a:t>Equity Considerations	</a:t>
            </a:r>
          </a:p>
        </p:txBody>
      </p:sp>
      <p:sp>
        <p:nvSpPr>
          <p:cNvPr id="3" name="Content Placeholder 2">
            <a:extLst>
              <a:ext uri="{FF2B5EF4-FFF2-40B4-BE49-F238E27FC236}">
                <a16:creationId xmlns:a16="http://schemas.microsoft.com/office/drawing/2014/main" id="{A3B330F7-1915-4688-BE71-9B6C08A95FCA}"/>
              </a:ext>
            </a:extLst>
          </p:cNvPr>
          <p:cNvSpPr>
            <a:spLocks noGrp="1"/>
          </p:cNvSpPr>
          <p:nvPr>
            <p:ph idx="1"/>
          </p:nvPr>
        </p:nvSpPr>
        <p:spPr/>
        <p:txBody>
          <a:bodyPr>
            <a:normAutofit fontScale="85000" lnSpcReduction="20000"/>
          </a:bodyPr>
          <a:lstStyle/>
          <a:p>
            <a:r>
              <a:rPr lang="en-US" sz="3200" dirty="0"/>
              <a:t>Tobacco companies have put a lot of money and effort into targeted marketing of youth, Black/African American communities, individuals with mental illness, low-income communities, American Indian &amp; Indigenous communities, and LGTBQ individuals. </a:t>
            </a:r>
          </a:p>
          <a:p>
            <a:endParaRPr lang="en-US" sz="3200" dirty="0"/>
          </a:p>
          <a:p>
            <a:r>
              <a:rPr lang="en-US" sz="3200" dirty="0"/>
              <a:t>The result = these communities are disproportionately affected by the effects of tobacco products </a:t>
            </a:r>
          </a:p>
        </p:txBody>
      </p:sp>
      <p:sp>
        <p:nvSpPr>
          <p:cNvPr id="4" name="TextBox 3">
            <a:extLst>
              <a:ext uri="{FF2B5EF4-FFF2-40B4-BE49-F238E27FC236}">
                <a16:creationId xmlns:a16="http://schemas.microsoft.com/office/drawing/2014/main" id="{77747809-0FFD-45E5-AB31-2181B14D799C}"/>
              </a:ext>
            </a:extLst>
          </p:cNvPr>
          <p:cNvSpPr txBox="1"/>
          <p:nvPr/>
        </p:nvSpPr>
        <p:spPr>
          <a:xfrm>
            <a:off x="733097" y="6169709"/>
            <a:ext cx="10515600" cy="461665"/>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“Tobacco Industry Marketing”, CDC (</a:t>
            </a:r>
            <a:r>
              <a:rPr lang="en-US" sz="1200" b="0" i="0" dirty="0">
                <a:solidFill>
                  <a:srgbClr val="333333"/>
                </a:solidFill>
                <a:effectLst/>
                <a:latin typeface="Georgia" panose="02040502050405020303" pitchFamily="18" charset="0"/>
                <a:hlinkClick r:id="rId2"/>
              </a:rPr>
              <a:t>https://www.cdc.gov/tobacco/data_statistics/fact_sheets/tobacco_industry/marketing/index.htm</a:t>
            </a:r>
            <a:r>
              <a:rPr lang="en-US" sz="1200" b="0" i="0" dirty="0">
                <a:solidFill>
                  <a:srgbClr val="333333"/>
                </a:solidFill>
                <a:effectLst/>
                <a:latin typeface="Georgia" panose="02040502050405020303" pitchFamily="18" charset="0"/>
              </a:rPr>
              <a:t>); “</a:t>
            </a:r>
            <a:r>
              <a:rPr lang="en-US" sz="1200" b="0" i="0" dirty="0">
                <a:solidFill>
                  <a:srgbClr val="000000"/>
                </a:solidFill>
                <a:effectLst/>
                <a:latin typeface="Merriweather" panose="00000500000000000000" pitchFamily="2" charset="0"/>
              </a:rPr>
              <a:t>Cigarette Smoking and Tobacco Use Among People of Low Socioeconomic Status</a:t>
            </a:r>
            <a:r>
              <a:rPr lang="en-US" sz="1200" dirty="0">
                <a:solidFill>
                  <a:srgbClr val="333333"/>
                </a:solidFill>
                <a:latin typeface="Georgia" panose="02040502050405020303" pitchFamily="18" charset="0"/>
              </a:rPr>
              <a:t>”, CDC (https://www.cdc.gov/tobacco/disparities/low-ses/index.htm)</a:t>
            </a:r>
            <a:endParaRPr lang="en-US" sz="1200" b="0" i="0" dirty="0">
              <a:solidFill>
                <a:srgbClr val="000000"/>
              </a:solidFill>
              <a:effectLst/>
              <a:latin typeface="Merriweather" panose="00000500000000000000" pitchFamily="2" charset="0"/>
            </a:endParaRPr>
          </a:p>
        </p:txBody>
      </p:sp>
    </p:spTree>
    <p:extLst>
      <p:ext uri="{BB962C8B-B14F-4D97-AF65-F5344CB8AC3E}">
        <p14:creationId xmlns:p14="http://schemas.microsoft.com/office/powerpoint/2010/main" val="6347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F4FA-64D7-42B3-A78D-9C0B48C1CF40}"/>
              </a:ext>
            </a:extLst>
          </p:cNvPr>
          <p:cNvSpPr>
            <a:spLocks noGrp="1"/>
          </p:cNvSpPr>
          <p:nvPr>
            <p:ph type="title"/>
          </p:nvPr>
        </p:nvSpPr>
        <p:spPr/>
        <p:txBody>
          <a:bodyPr/>
          <a:lstStyle/>
          <a:p>
            <a:r>
              <a:rPr lang="en-US" dirty="0"/>
              <a:t>Equity Considerations	</a:t>
            </a:r>
          </a:p>
        </p:txBody>
      </p:sp>
      <p:sp>
        <p:nvSpPr>
          <p:cNvPr id="3" name="Content Placeholder 2">
            <a:extLst>
              <a:ext uri="{FF2B5EF4-FFF2-40B4-BE49-F238E27FC236}">
                <a16:creationId xmlns:a16="http://schemas.microsoft.com/office/drawing/2014/main" id="{18478774-B0CA-4BE2-B36F-3B7132F8D19B}"/>
              </a:ext>
            </a:extLst>
          </p:cNvPr>
          <p:cNvSpPr>
            <a:spLocks noGrp="1"/>
          </p:cNvSpPr>
          <p:nvPr>
            <p:ph idx="1"/>
          </p:nvPr>
        </p:nvSpPr>
        <p:spPr/>
        <p:txBody>
          <a:bodyPr>
            <a:normAutofit fontScale="92500" lnSpcReduction="20000"/>
          </a:bodyPr>
          <a:lstStyle/>
          <a:p>
            <a:pPr marL="0" indent="0">
              <a:buNone/>
            </a:pPr>
            <a:r>
              <a:rPr lang="en-US" sz="3500" dirty="0"/>
              <a:t>The tobacco industry has historically targeted Black communities by posting ads for menthol products in Black neighborhoods and in targeted magazines, and by sponsoring culturally-targeted events</a:t>
            </a:r>
          </a:p>
          <a:p>
            <a:pPr marL="0" indent="0">
              <a:buNone/>
            </a:pPr>
            <a:r>
              <a:rPr lang="en-US" sz="3200" b="1" dirty="0"/>
              <a:t>As a result:</a:t>
            </a:r>
          </a:p>
          <a:p>
            <a:pPr marL="0" indent="0" algn="ctr">
              <a:buNone/>
            </a:pPr>
            <a:r>
              <a:rPr lang="en-US" sz="3200" dirty="0"/>
              <a:t>95% of Black teens who smoke use menthol and nearly 9 in 10 Black/African American adults who smoke use menthol cigarettes</a:t>
            </a:r>
          </a:p>
          <a:p>
            <a:pPr marL="0" indent="0" algn="ctr">
              <a:buNone/>
            </a:pPr>
            <a:endParaRPr lang="en-US" dirty="0"/>
          </a:p>
        </p:txBody>
      </p:sp>
      <p:sp>
        <p:nvSpPr>
          <p:cNvPr id="4" name="TextBox 3">
            <a:extLst>
              <a:ext uri="{FF2B5EF4-FFF2-40B4-BE49-F238E27FC236}">
                <a16:creationId xmlns:a16="http://schemas.microsoft.com/office/drawing/2014/main" id="{07F22892-C6B0-4B13-995D-1D2D112A063E}"/>
              </a:ext>
            </a:extLst>
          </p:cNvPr>
          <p:cNvSpPr txBox="1"/>
          <p:nvPr/>
        </p:nvSpPr>
        <p:spPr>
          <a:xfrm>
            <a:off x="733097" y="6169709"/>
            <a:ext cx="10515600" cy="276999"/>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Truth Initiative 2020 “Tobacco use in the African American community.”</a:t>
            </a:r>
            <a:endParaRPr lang="en-US" sz="1200" dirty="0"/>
          </a:p>
        </p:txBody>
      </p:sp>
    </p:spTree>
    <p:extLst>
      <p:ext uri="{BB962C8B-B14F-4D97-AF65-F5344CB8AC3E}">
        <p14:creationId xmlns:p14="http://schemas.microsoft.com/office/powerpoint/2010/main" val="788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F4FA-64D7-42B3-A78D-9C0B48C1CF40}"/>
              </a:ext>
            </a:extLst>
          </p:cNvPr>
          <p:cNvSpPr>
            <a:spLocks noGrp="1"/>
          </p:cNvSpPr>
          <p:nvPr>
            <p:ph type="title"/>
          </p:nvPr>
        </p:nvSpPr>
        <p:spPr/>
        <p:txBody>
          <a:bodyPr/>
          <a:lstStyle/>
          <a:p>
            <a:r>
              <a:rPr lang="en-US" dirty="0"/>
              <a:t>Equity Considerations	</a:t>
            </a:r>
          </a:p>
        </p:txBody>
      </p:sp>
      <p:sp>
        <p:nvSpPr>
          <p:cNvPr id="3" name="Content Placeholder 2">
            <a:extLst>
              <a:ext uri="{FF2B5EF4-FFF2-40B4-BE49-F238E27FC236}">
                <a16:creationId xmlns:a16="http://schemas.microsoft.com/office/drawing/2014/main" id="{18478774-B0CA-4BE2-B36F-3B7132F8D19B}"/>
              </a:ext>
            </a:extLst>
          </p:cNvPr>
          <p:cNvSpPr>
            <a:spLocks noGrp="1"/>
          </p:cNvSpPr>
          <p:nvPr>
            <p:ph idx="1"/>
          </p:nvPr>
        </p:nvSpPr>
        <p:spPr>
          <a:xfrm>
            <a:off x="677334" y="2160589"/>
            <a:ext cx="9076266" cy="3880773"/>
          </a:xfrm>
        </p:spPr>
        <p:txBody>
          <a:bodyPr/>
          <a:lstStyle/>
          <a:p>
            <a:pPr marL="0" indent="0">
              <a:buNone/>
            </a:pPr>
            <a:endParaRPr lang="en-US" dirty="0"/>
          </a:p>
          <a:p>
            <a:r>
              <a:rPr lang="en-US" sz="3200" dirty="0"/>
              <a:t>Indigenous high schoolers have the highest cigarette use rate of any other race or ethnicity at </a:t>
            </a:r>
            <a:r>
              <a:rPr lang="en-US" sz="3200" u="sng" dirty="0"/>
              <a:t>16.2%, </a:t>
            </a:r>
            <a:r>
              <a:rPr lang="en-US" sz="3200" dirty="0"/>
              <a:t>compared to 5.8% overall. </a:t>
            </a:r>
          </a:p>
          <a:p>
            <a:r>
              <a:rPr lang="en-US" sz="3200" dirty="0"/>
              <a:t>More than 1 in 5 Indigenous adults smoke cigarettes. </a:t>
            </a:r>
          </a:p>
        </p:txBody>
      </p:sp>
      <p:sp>
        <p:nvSpPr>
          <p:cNvPr id="4" name="TextBox 3">
            <a:extLst>
              <a:ext uri="{FF2B5EF4-FFF2-40B4-BE49-F238E27FC236}">
                <a16:creationId xmlns:a16="http://schemas.microsoft.com/office/drawing/2014/main" id="{60DAEB17-4471-4214-B486-12FA807630C6}"/>
              </a:ext>
            </a:extLst>
          </p:cNvPr>
          <p:cNvSpPr txBox="1"/>
          <p:nvPr/>
        </p:nvSpPr>
        <p:spPr>
          <a:xfrm>
            <a:off x="733097" y="6169709"/>
            <a:ext cx="10515600" cy="276999"/>
          </a:xfrm>
          <a:prstGeom prst="rect">
            <a:avLst/>
          </a:prstGeom>
          <a:noFill/>
        </p:spPr>
        <p:txBody>
          <a:bodyPr wrap="square" rtlCol="0">
            <a:spAutoFit/>
          </a:bodyPr>
          <a:lstStyle/>
          <a:p>
            <a:r>
              <a:rPr lang="en-US" sz="1200" b="0" i="0" dirty="0">
                <a:solidFill>
                  <a:srgbClr val="333333"/>
                </a:solidFill>
                <a:effectLst/>
                <a:latin typeface="Georgia" panose="02040502050405020303" pitchFamily="18" charset="0"/>
              </a:rPr>
              <a:t>Wang, T.W. et al. 2019 “Tobacco Product Use and Associated Factors Among Middle and High School Students.”</a:t>
            </a:r>
            <a:endParaRPr lang="en-US" sz="1200" dirty="0"/>
          </a:p>
        </p:txBody>
      </p:sp>
    </p:spTree>
    <p:extLst>
      <p:ext uri="{BB962C8B-B14F-4D97-AF65-F5344CB8AC3E}">
        <p14:creationId xmlns:p14="http://schemas.microsoft.com/office/powerpoint/2010/main" val="2658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Custom 3">
      <a:dk1>
        <a:sysClr val="windowText" lastClr="000000"/>
      </a:dk1>
      <a:lt1>
        <a:sysClr val="window" lastClr="FFFFFF"/>
      </a:lt1>
      <a:dk2>
        <a:srgbClr val="2C3C43"/>
      </a:dk2>
      <a:lt2>
        <a:srgbClr val="EBEBEB"/>
      </a:lt2>
      <a:accent1>
        <a:srgbClr val="739A29"/>
      </a:accent1>
      <a:accent2>
        <a:srgbClr val="F1F5E5"/>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6038458DC9E40A77B65D67E32B8E1" ma:contentTypeVersion="1" ma:contentTypeDescription="Create a new document." ma:contentTypeScope="" ma:versionID="4c0fb72c65f42a3d3705f7ec1fa2c183">
  <xsd:schema xmlns:xsd="http://www.w3.org/2001/XMLSchema" xmlns:xs="http://www.w3.org/2001/XMLSchema" xmlns:p="http://schemas.microsoft.com/office/2006/metadata/properties" xmlns:ns2="493de31f-bdfa-4034-93ef-d50a20e9cb95" targetNamespace="http://schemas.microsoft.com/office/2006/metadata/properties" ma:root="true" ma:fieldsID="8c37652f51728daa983205a77dfbfcef" ns2:_="">
    <xsd:import namespace="493de31f-bdfa-4034-93ef-d50a20e9cb9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de31f-bdfa-4034-93ef-d50a20e9cb9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58AFC5-36FA-4AE6-844E-E69EEBD07420}"/>
</file>

<file path=customXml/itemProps2.xml><?xml version="1.0" encoding="utf-8"?>
<ds:datastoreItem xmlns:ds="http://schemas.openxmlformats.org/officeDocument/2006/customXml" ds:itemID="{95438E11-6E4F-4E1E-B6E6-44278488C420}">
  <ds:schemaRefs>
    <ds:schemaRef ds:uri="http://schemas.microsoft.com/sharepoint/v3/contenttype/forms"/>
  </ds:schemaRefs>
</ds:datastoreItem>
</file>

<file path=customXml/itemProps3.xml><?xml version="1.0" encoding="utf-8"?>
<ds:datastoreItem xmlns:ds="http://schemas.openxmlformats.org/officeDocument/2006/customXml" ds:itemID="{A1E7A707-B1FF-4011-AC8A-64AD75711971}">
  <ds:schemaRefs>
    <ds:schemaRef ds:uri="http://schemas.microsoft.com/office/2006/metadata/properties"/>
    <ds:schemaRef ds:uri="12a7a67a-4d67-4494-ab6d-b312ed8fa50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28c27f4b-feb5-42f5-af8e-d56e723859b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1666</TotalTime>
  <Words>3035</Words>
  <Application>Microsoft Macintosh PowerPoint</Application>
  <PresentationFormat>Widescreen</PresentationFormat>
  <Paragraphs>148</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Georgia</vt:lpstr>
      <vt:lpstr>Merriweather</vt:lpstr>
      <vt:lpstr>Trebuchet MS</vt:lpstr>
      <vt:lpstr>Wingdings 3</vt:lpstr>
      <vt:lpstr>Facet</vt:lpstr>
      <vt:lpstr>Youth Tobacco Prevention Data and Policies</vt:lpstr>
      <vt:lpstr>The Problem</vt:lpstr>
      <vt:lpstr>The Problem</vt:lpstr>
      <vt:lpstr>The Problem</vt:lpstr>
      <vt:lpstr>The Problem</vt:lpstr>
      <vt:lpstr>The Problem</vt:lpstr>
      <vt:lpstr>Equity Considerations </vt:lpstr>
      <vt:lpstr>Equity Considerations </vt:lpstr>
      <vt:lpstr>Equity Considerations </vt:lpstr>
      <vt:lpstr>Equity Considerations </vt:lpstr>
      <vt:lpstr>Equity Considerations </vt:lpstr>
      <vt:lpstr>Equity Considerations </vt:lpstr>
      <vt:lpstr>Equity Considerations </vt:lpstr>
      <vt:lpstr>Equity Considerations </vt:lpstr>
      <vt:lpstr>Environmental Considerations</vt:lpstr>
      <vt:lpstr>Opportunities to Address Health Equity: Adding Vaping to Local Indoor Air Ordinances</vt:lpstr>
      <vt:lpstr>Opportunities to Address Health Equity: Density and Proximity Limitations</vt:lpstr>
      <vt:lpstr>Opportunities to Address Health Equity: Density and Proximity Limitations</vt:lpstr>
      <vt:lpstr>Opportunities to Address Health Equity: Density and Proximity Limitations</vt:lpstr>
      <vt:lpstr>Opportunities to Address Health Equity: Updating the definition of a tobacco product</vt:lpstr>
      <vt:lpstr>Opportunities to Address Health Equity: Tobacco 21</vt:lpstr>
      <vt:lpstr>Opportunities to Address Health Equity: Tobacco 21</vt:lpstr>
      <vt:lpstr>Opportunities to Address Health Equity: Flavor Ban</vt:lpstr>
      <vt:lpstr>Opportunities to Address Health Equity: Benefits of a Flavor Ban</vt:lpstr>
      <vt:lpstr>Opportunities to Address Health Equity: Benefits of a Flavor Ban</vt:lpstr>
      <vt:lpstr>Concerns with a Flavor Ban Right Now</vt:lpstr>
      <vt:lpstr>Opportunities to Address Health Equity: Local Tobacco Retail License</vt:lpstr>
      <vt:lpstr>Opportunities to Address Health Equity: Local Benefits of a Local Tobacco Retail License</vt:lpstr>
      <vt:lpstr>Equity Considerations</vt:lpstr>
      <vt:lpstr>Present for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Tobacco Prevention Policy Options</dc:title>
  <dc:creator>Laura McCulloch</dc:creator>
  <cp:lastModifiedBy>Martha Scott</cp:lastModifiedBy>
  <cp:revision>77</cp:revision>
  <dcterms:created xsi:type="dcterms:W3CDTF">2021-08-24T15:47:30Z</dcterms:created>
  <dcterms:modified xsi:type="dcterms:W3CDTF">2021-11-02T20:01:25Z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0x0101004F36038458DC9E40A77B65D67E32B8E1</vt:lpwstr>
  </property>
</Properties>
</file>